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Der römische Ständekampf</a:t>
            </a:r>
          </a:p>
        </p:txBody>
      </p:sp>
      <p:cxnSp>
        <p:nvCxnSpPr>
          <p:cNvPr id="10" name="Gerade Verbindung 13">
            <a:extLst>
              <a:ext uri="{FF2B5EF4-FFF2-40B4-BE49-F238E27FC236}">
                <a16:creationId xmlns:a16="http://schemas.microsoft.com/office/drawing/2014/main" id="{5A2983C1-9B1A-8935-8BDC-9043C56B5775}"/>
              </a:ext>
            </a:extLst>
          </p:cNvPr>
          <p:cNvCxnSpPr>
            <a:cxnSpLocks noChangeShapeType="1"/>
          </p:cNvCxnSpPr>
          <p:nvPr/>
        </p:nvCxnSpPr>
        <p:spPr bwMode="auto">
          <a:xfrm flipH="1">
            <a:off x="4500563" y="1749201"/>
            <a:ext cx="28575" cy="3435350"/>
          </a:xfrm>
          <a:prstGeom prst="line">
            <a:avLst/>
          </a:prstGeom>
          <a:noFill/>
          <a:ln w="76200" algn="ctr">
            <a:solidFill>
              <a:srgbClr val="669900"/>
            </a:solidFill>
            <a:round/>
            <a:headEnd/>
            <a:tailEnd/>
          </a:ln>
          <a:extLst>
            <a:ext uri="{909E8E84-426E-40DD-AFC4-6F175D3DCCD1}">
              <a14:hiddenFill xmlns:a14="http://schemas.microsoft.com/office/drawing/2010/main">
                <a:noFill/>
              </a14:hiddenFill>
            </a:ext>
          </a:extLst>
        </p:spPr>
      </p:cxnSp>
      <p:sp>
        <p:nvSpPr>
          <p:cNvPr id="11" name="Text Box 10">
            <a:extLst>
              <a:ext uri="{FF2B5EF4-FFF2-40B4-BE49-F238E27FC236}">
                <a16:creationId xmlns:a16="http://schemas.microsoft.com/office/drawing/2014/main" id="{41943015-72CC-4D4D-878A-DDA1DFAAA7FC}"/>
              </a:ext>
            </a:extLst>
          </p:cNvPr>
          <p:cNvSpPr txBox="1">
            <a:spLocks noChangeArrowheads="1"/>
          </p:cNvSpPr>
          <p:nvPr/>
        </p:nvSpPr>
        <p:spPr bwMode="auto">
          <a:xfrm>
            <a:off x="417513" y="1542826"/>
            <a:ext cx="3529012" cy="671512"/>
          </a:xfrm>
          <a:prstGeom prst="rect">
            <a:avLst/>
          </a:prstGeom>
          <a:solidFill>
            <a:srgbClr val="669900"/>
          </a:solidFill>
          <a:ln w="9525" algn="ctr">
            <a:solidFill>
              <a:srgbClr val="0000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Patrizier</a:t>
            </a:r>
          </a:p>
        </p:txBody>
      </p:sp>
      <p:sp>
        <p:nvSpPr>
          <p:cNvPr id="12" name="Pfeil nach unten 14">
            <a:extLst>
              <a:ext uri="{FF2B5EF4-FFF2-40B4-BE49-F238E27FC236}">
                <a16:creationId xmlns:a16="http://schemas.microsoft.com/office/drawing/2014/main" id="{0B608DCD-3B5B-ED49-12CD-1B48F902F662}"/>
              </a:ext>
            </a:extLst>
          </p:cNvPr>
          <p:cNvSpPr>
            <a:spLocks noChangeArrowheads="1"/>
          </p:cNvSpPr>
          <p:nvPr/>
        </p:nvSpPr>
        <p:spPr bwMode="auto">
          <a:xfrm>
            <a:off x="1933575" y="2263551"/>
            <a:ext cx="288925" cy="431800"/>
          </a:xfrm>
          <a:prstGeom prst="downArrow">
            <a:avLst>
              <a:gd name="adj1" fmla="val 50000"/>
              <a:gd name="adj2" fmla="val 49817"/>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Pfeil nach unten 15">
            <a:extLst>
              <a:ext uri="{FF2B5EF4-FFF2-40B4-BE49-F238E27FC236}">
                <a16:creationId xmlns:a16="http://schemas.microsoft.com/office/drawing/2014/main" id="{990820D9-72DD-03CF-A9FD-59E21113A423}"/>
              </a:ext>
            </a:extLst>
          </p:cNvPr>
          <p:cNvSpPr>
            <a:spLocks noChangeArrowheads="1"/>
          </p:cNvSpPr>
          <p:nvPr/>
        </p:nvSpPr>
        <p:spPr bwMode="auto">
          <a:xfrm>
            <a:off x="6756400" y="2263551"/>
            <a:ext cx="287338" cy="431800"/>
          </a:xfrm>
          <a:prstGeom prst="downArrow">
            <a:avLst>
              <a:gd name="adj1" fmla="val 50000"/>
              <a:gd name="adj2" fmla="val 50092"/>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Text Box 10">
            <a:extLst>
              <a:ext uri="{FF2B5EF4-FFF2-40B4-BE49-F238E27FC236}">
                <a16:creationId xmlns:a16="http://schemas.microsoft.com/office/drawing/2014/main" id="{FF13CDED-81A8-C816-81C1-416EE12446F5}"/>
              </a:ext>
            </a:extLst>
          </p:cNvPr>
          <p:cNvSpPr txBox="1">
            <a:spLocks noChangeArrowheads="1"/>
          </p:cNvSpPr>
          <p:nvPr/>
        </p:nvSpPr>
        <p:spPr bwMode="auto">
          <a:xfrm>
            <a:off x="5099050" y="1542826"/>
            <a:ext cx="3529013" cy="671512"/>
          </a:xfrm>
          <a:prstGeom prst="rect">
            <a:avLst/>
          </a:prstGeom>
          <a:solidFill>
            <a:srgbClr val="669900"/>
          </a:solidFill>
          <a:ln w="9525" algn="ctr">
            <a:solidFill>
              <a:srgbClr val="0000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Plebejer</a:t>
            </a:r>
          </a:p>
        </p:txBody>
      </p:sp>
      <p:sp>
        <p:nvSpPr>
          <p:cNvPr id="15" name="Text Box 10">
            <a:extLst>
              <a:ext uri="{FF2B5EF4-FFF2-40B4-BE49-F238E27FC236}">
                <a16:creationId xmlns:a16="http://schemas.microsoft.com/office/drawing/2014/main" id="{DAD16147-832A-0073-B1BC-2D5CD340027F}"/>
              </a:ext>
            </a:extLst>
          </p:cNvPr>
          <p:cNvSpPr txBox="1">
            <a:spLocks noChangeArrowheads="1"/>
          </p:cNvSpPr>
          <p:nvPr/>
        </p:nvSpPr>
        <p:spPr bwMode="auto">
          <a:xfrm>
            <a:off x="1" y="2612801"/>
            <a:ext cx="442798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reiche Männer der Oberschicht, Grundbesitzer</a:t>
            </a:r>
          </a:p>
        </p:txBody>
      </p:sp>
      <p:sp>
        <p:nvSpPr>
          <p:cNvPr id="16" name="Text Box 10">
            <a:extLst>
              <a:ext uri="{FF2B5EF4-FFF2-40B4-BE49-F238E27FC236}">
                <a16:creationId xmlns:a16="http://schemas.microsoft.com/office/drawing/2014/main" id="{B1EC1E97-3B1E-4FF9-E22D-70736DE1F486}"/>
              </a:ext>
            </a:extLst>
          </p:cNvPr>
          <p:cNvSpPr txBox="1">
            <a:spLocks noChangeArrowheads="1"/>
          </p:cNvSpPr>
          <p:nvPr/>
        </p:nvSpPr>
        <p:spPr bwMode="auto">
          <a:xfrm>
            <a:off x="5580111" y="2615976"/>
            <a:ext cx="273630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Bauern, Handwerker</a:t>
            </a:r>
          </a:p>
        </p:txBody>
      </p:sp>
      <p:sp>
        <p:nvSpPr>
          <p:cNvPr id="19" name="Pfeil nach unten 19">
            <a:extLst>
              <a:ext uri="{FF2B5EF4-FFF2-40B4-BE49-F238E27FC236}">
                <a16:creationId xmlns:a16="http://schemas.microsoft.com/office/drawing/2014/main" id="{9509E51E-A1D0-7684-D7F9-003B685E43E6}"/>
              </a:ext>
            </a:extLst>
          </p:cNvPr>
          <p:cNvSpPr>
            <a:spLocks noChangeArrowheads="1"/>
          </p:cNvSpPr>
          <p:nvPr/>
        </p:nvSpPr>
        <p:spPr bwMode="auto">
          <a:xfrm>
            <a:off x="1933575" y="3625626"/>
            <a:ext cx="288925" cy="431800"/>
          </a:xfrm>
          <a:prstGeom prst="downArrow">
            <a:avLst>
              <a:gd name="adj1" fmla="val 50000"/>
              <a:gd name="adj2" fmla="val 49817"/>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0" name="Pfeil nach unten 20">
            <a:extLst>
              <a:ext uri="{FF2B5EF4-FFF2-40B4-BE49-F238E27FC236}">
                <a16:creationId xmlns:a16="http://schemas.microsoft.com/office/drawing/2014/main" id="{5C973D3D-18D1-C558-6E5C-34613BCDEB7B}"/>
              </a:ext>
            </a:extLst>
          </p:cNvPr>
          <p:cNvSpPr>
            <a:spLocks noChangeArrowheads="1"/>
          </p:cNvSpPr>
          <p:nvPr/>
        </p:nvSpPr>
        <p:spPr bwMode="auto">
          <a:xfrm>
            <a:off x="6756400" y="3625626"/>
            <a:ext cx="287338" cy="431800"/>
          </a:xfrm>
          <a:prstGeom prst="downArrow">
            <a:avLst>
              <a:gd name="adj1" fmla="val 50000"/>
              <a:gd name="adj2" fmla="val 50092"/>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Text Box 10">
            <a:extLst>
              <a:ext uri="{FF2B5EF4-FFF2-40B4-BE49-F238E27FC236}">
                <a16:creationId xmlns:a16="http://schemas.microsoft.com/office/drawing/2014/main" id="{8FEC7618-D0C2-F294-91BA-60C70E154A7D}"/>
              </a:ext>
            </a:extLst>
          </p:cNvPr>
          <p:cNvSpPr txBox="1">
            <a:spLocks noChangeArrowheads="1"/>
          </p:cNvSpPr>
          <p:nvPr/>
        </p:nvSpPr>
        <p:spPr bwMode="auto">
          <a:xfrm>
            <a:off x="388938" y="3974876"/>
            <a:ext cx="352742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hohe Ämter </a:t>
            </a:r>
            <a:r>
              <a:rPr lang="de-DE" altLang="de-DE" sz="2800" dirty="0">
                <a:solidFill>
                  <a:srgbClr val="333333"/>
                </a:solidFill>
                <a:latin typeface="Calibri" panose="020F0502020204030204" pitchFamily="34" charset="0"/>
                <a:sym typeface="Wingdings" panose="05000000000000000000" pitchFamily="2" charset="2"/>
              </a:rPr>
              <a:t> politische Rechte</a:t>
            </a:r>
            <a:endParaRPr lang="de-DE" altLang="de-DE" sz="2800" dirty="0">
              <a:solidFill>
                <a:srgbClr val="333333"/>
              </a:solidFill>
              <a:latin typeface="Calibri" panose="020F0502020204030204" pitchFamily="34" charset="0"/>
            </a:endParaRPr>
          </a:p>
        </p:txBody>
      </p:sp>
      <p:sp>
        <p:nvSpPr>
          <p:cNvPr id="22" name="Text Box 10">
            <a:extLst>
              <a:ext uri="{FF2B5EF4-FFF2-40B4-BE49-F238E27FC236}">
                <a16:creationId xmlns:a16="http://schemas.microsoft.com/office/drawing/2014/main" id="{D08D9A49-EEDC-37FA-8F4E-BCFD219B76AC}"/>
              </a:ext>
            </a:extLst>
          </p:cNvPr>
          <p:cNvSpPr txBox="1">
            <a:spLocks noChangeArrowheads="1"/>
          </p:cNvSpPr>
          <p:nvPr/>
        </p:nvSpPr>
        <p:spPr bwMode="auto">
          <a:xfrm>
            <a:off x="5003800" y="3976463"/>
            <a:ext cx="396081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Soldaten </a:t>
            </a:r>
            <a:br>
              <a:rPr lang="de-DE" altLang="de-DE" sz="2800" dirty="0">
                <a:solidFill>
                  <a:srgbClr val="333333"/>
                </a:solidFill>
                <a:latin typeface="Calibri" panose="020F0502020204030204" pitchFamily="34" charset="0"/>
              </a:rPr>
            </a:br>
            <a:r>
              <a:rPr lang="de-DE" altLang="de-DE" sz="2800" dirty="0">
                <a:solidFill>
                  <a:srgbClr val="333333"/>
                </a:solidFill>
                <a:latin typeface="Calibri" panose="020F0502020204030204" pitchFamily="34" charset="0"/>
                <a:sym typeface="Wingdings" panose="05000000000000000000" pitchFamily="2" charset="2"/>
              </a:rPr>
              <a:t>ohne politischen Rechte</a:t>
            </a:r>
            <a:endParaRPr lang="de-DE" altLang="de-DE" sz="2800" dirty="0">
              <a:solidFill>
                <a:srgbClr val="333333"/>
              </a:solidFill>
              <a:latin typeface="Calibri" panose="020F0502020204030204" pitchFamily="34" charset="0"/>
            </a:endParaRPr>
          </a:p>
        </p:txBody>
      </p:sp>
      <p:sp>
        <p:nvSpPr>
          <p:cNvPr id="23" name="Explosion 1 33">
            <a:extLst>
              <a:ext uri="{FF2B5EF4-FFF2-40B4-BE49-F238E27FC236}">
                <a16:creationId xmlns:a16="http://schemas.microsoft.com/office/drawing/2014/main" id="{BA201FD5-7576-06C3-3147-BF79DD97F624}"/>
              </a:ext>
            </a:extLst>
          </p:cNvPr>
          <p:cNvSpPr>
            <a:spLocks noChangeArrowheads="1"/>
          </p:cNvSpPr>
          <p:nvPr/>
        </p:nvSpPr>
        <p:spPr bwMode="auto">
          <a:xfrm rot="21316366">
            <a:off x="2051050" y="5113113"/>
            <a:ext cx="4192588" cy="857250"/>
          </a:xfrm>
          <a:prstGeom prst="irregularSeal1">
            <a:avLst/>
          </a:prstGeom>
          <a:solidFill>
            <a:srgbClr val="FF9900"/>
          </a:solidFill>
          <a:ln w="9525" algn="ctr">
            <a:solidFill>
              <a:srgbClr val="FF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AT" altLang="de-DE" sz="2400" dirty="0">
                <a:solidFill>
                  <a:schemeClr val="tx1"/>
                </a:solidFill>
                <a:latin typeface="Calibri" panose="020F0502020204030204" pitchFamily="34" charset="0"/>
              </a:rPr>
              <a:t>Ständekampf</a:t>
            </a:r>
          </a:p>
        </p:txBody>
      </p:sp>
      <p:sp>
        <p:nvSpPr>
          <p:cNvPr id="24" name="Pfeil nach unten 34">
            <a:extLst>
              <a:ext uri="{FF2B5EF4-FFF2-40B4-BE49-F238E27FC236}">
                <a16:creationId xmlns:a16="http://schemas.microsoft.com/office/drawing/2014/main" id="{D3FFDCAC-47B0-57A7-7467-FC1601B0E85D}"/>
              </a:ext>
            </a:extLst>
          </p:cNvPr>
          <p:cNvSpPr>
            <a:spLocks noChangeArrowheads="1"/>
          </p:cNvSpPr>
          <p:nvPr/>
        </p:nvSpPr>
        <p:spPr bwMode="auto">
          <a:xfrm>
            <a:off x="6365494" y="4974687"/>
            <a:ext cx="287337" cy="747029"/>
          </a:xfrm>
          <a:prstGeom prst="downArrow">
            <a:avLst>
              <a:gd name="adj1" fmla="val 50000"/>
              <a:gd name="adj2" fmla="val 50035"/>
            </a:avLst>
          </a:prstGeom>
          <a:solidFill>
            <a:srgbClr val="FF9900"/>
          </a:solidFill>
          <a:ln w="9525" algn="ctr">
            <a:solidFill>
              <a:srgbClr val="FFC0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5" name="Text Box 10">
            <a:extLst>
              <a:ext uri="{FF2B5EF4-FFF2-40B4-BE49-F238E27FC236}">
                <a16:creationId xmlns:a16="http://schemas.microsoft.com/office/drawing/2014/main" id="{C3F563A8-B3C4-3B24-0EFE-CF5802BF6275}"/>
              </a:ext>
            </a:extLst>
          </p:cNvPr>
          <p:cNvSpPr txBox="1">
            <a:spLocks noChangeArrowheads="1"/>
          </p:cNvSpPr>
          <p:nvPr/>
        </p:nvSpPr>
        <p:spPr bwMode="auto">
          <a:xfrm>
            <a:off x="4572000" y="5731701"/>
            <a:ext cx="4319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politische Rechte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55"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 calcmode="lin" valueType="num">
                                      <p:cBhvr>
                                        <p:cTn id="47" dur="1000" fill="hold"/>
                                        <p:tgtEl>
                                          <p:spTgt spid="23"/>
                                        </p:tgtEl>
                                        <p:attrNameLst>
                                          <p:attrName>ppt_w</p:attrName>
                                        </p:attrNameLst>
                                      </p:cBhvr>
                                      <p:tavLst>
                                        <p:tav tm="0">
                                          <p:val>
                                            <p:strVal val="#ppt_w*0.70"/>
                                          </p:val>
                                        </p:tav>
                                        <p:tav tm="100000">
                                          <p:val>
                                            <p:strVal val="#ppt_w"/>
                                          </p:val>
                                        </p:tav>
                                      </p:tavLst>
                                    </p:anim>
                                    <p:anim calcmode="lin" valueType="num">
                                      <p:cBhvr>
                                        <p:cTn id="48" dur="1000" fill="hold"/>
                                        <p:tgtEl>
                                          <p:spTgt spid="23"/>
                                        </p:tgtEl>
                                        <p:attrNameLst>
                                          <p:attrName>ppt_h</p:attrName>
                                        </p:attrNameLst>
                                      </p:cBhvr>
                                      <p:tavLst>
                                        <p:tav tm="0">
                                          <p:val>
                                            <p:strVal val="#ppt_h"/>
                                          </p:val>
                                        </p:tav>
                                        <p:tav tm="100000">
                                          <p:val>
                                            <p:strVal val="#ppt_h"/>
                                          </p:val>
                                        </p:tav>
                                      </p:tavLst>
                                    </p:anim>
                                    <p:animEffect transition="in" filter="fade">
                                      <p:cBhvr>
                                        <p:cTn id="49" dur="1000"/>
                                        <p:tgtEl>
                                          <p:spTgt spid="23"/>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4"/>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p:bldP spid="16" grpId="0"/>
      <p:bldP spid="19" grpId="0" animBg="1"/>
      <p:bldP spid="20" grpId="0" animBg="1"/>
      <p:bldP spid="21" grpId="0"/>
      <p:bldP spid="22" grpId="0"/>
      <p:bldP spid="23" grpId="0" animBg="1"/>
      <p:bldP spid="24" grpId="0" animBg="1"/>
      <p:bldP spid="2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„Herrschaft in der Antike“ auf den Seiten 100 bis 101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216</Words>
  <Application>Microsoft Office PowerPoint</Application>
  <PresentationFormat>Bildschirmpräsentation (4:3)</PresentationFormat>
  <Paragraphs>29</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86</cp:revision>
  <dcterms:created xsi:type="dcterms:W3CDTF">2011-07-14T19:54:09Z</dcterms:created>
  <dcterms:modified xsi:type="dcterms:W3CDTF">2022-11-08T07:05:53Z</dcterms:modified>
</cp:coreProperties>
</file>