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810" y="27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20.09.2025</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00CA0996-285C-4A78-7340-A152014B260C}"/>
              </a:ext>
            </a:extLst>
          </p:cNvPr>
          <p:cNvSpPr txBox="1">
            <a:spLocks noChangeArrowheads="1"/>
          </p:cNvSpPr>
          <p:nvPr/>
        </p:nvSpPr>
        <p:spPr bwMode="auto">
          <a:xfrm>
            <a:off x="251520" y="746330"/>
            <a:ext cx="8568952"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1918-1934: Der Weg in den Bürgerkrieg</a:t>
            </a:r>
          </a:p>
        </p:txBody>
      </p:sp>
      <p:sp>
        <p:nvSpPr>
          <p:cNvPr id="5" name="Text Box 10"/>
          <p:cNvSpPr txBox="1">
            <a:spLocks noChangeArrowheads="1"/>
          </p:cNvSpPr>
          <p:nvPr/>
        </p:nvSpPr>
        <p:spPr bwMode="auto">
          <a:xfrm>
            <a:off x="306851" y="1432992"/>
            <a:ext cx="8591550" cy="954107"/>
          </a:xfrm>
          <a:prstGeom prst="rect">
            <a:avLst/>
          </a:prstGeom>
          <a:noFill/>
          <a:ln>
            <a:noFill/>
          </a:ln>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defRPr/>
            </a:pPr>
            <a:r>
              <a:rPr lang="de-DE" sz="2800" dirty="0">
                <a:solidFill>
                  <a:srgbClr val="333333"/>
                </a:solidFill>
                <a:latin typeface="Calibri" panose="020F0502020204030204" pitchFamily="34" charset="0"/>
              </a:rPr>
              <a:t>Misstrauen zwischen Christlichsozialer Partei (CS) und Sozialdemokratischer Partei (SD</a:t>
            </a:r>
            <a:r>
              <a:rPr lang="de-DE" sz="2800">
                <a:solidFill>
                  <a:srgbClr val="333333"/>
                </a:solidFill>
                <a:latin typeface="Calibri" panose="020F0502020204030204" pitchFamily="34" charset="0"/>
              </a:rPr>
              <a:t>) wird </a:t>
            </a:r>
            <a:r>
              <a:rPr lang="de-DE" sz="2800" dirty="0">
                <a:solidFill>
                  <a:srgbClr val="333333"/>
                </a:solidFill>
                <a:latin typeface="Calibri" panose="020F0502020204030204" pitchFamily="34" charset="0"/>
              </a:rPr>
              <a:t>größer</a:t>
            </a:r>
          </a:p>
        </p:txBody>
      </p:sp>
      <p:sp>
        <p:nvSpPr>
          <p:cNvPr id="6" name="Text Box 10"/>
          <p:cNvSpPr txBox="1">
            <a:spLocks noChangeArrowheads="1"/>
          </p:cNvSpPr>
          <p:nvPr/>
        </p:nvSpPr>
        <p:spPr bwMode="auto">
          <a:xfrm>
            <a:off x="626029" y="4295597"/>
            <a:ext cx="150269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42900" indent="-342900"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marL="0" indent="0" eaLnBrk="1" hangingPunct="1"/>
            <a:r>
              <a:rPr lang="de-DE" altLang="de-DE" sz="2800" dirty="0">
                <a:solidFill>
                  <a:srgbClr val="333333"/>
                </a:solidFill>
                <a:latin typeface="Calibri" panose="020F0502020204030204" pitchFamily="34" charset="0"/>
              </a:rPr>
              <a:t>Juli 1927</a:t>
            </a:r>
          </a:p>
        </p:txBody>
      </p:sp>
      <p:sp>
        <p:nvSpPr>
          <p:cNvPr id="7" name="Text Box 10"/>
          <p:cNvSpPr txBox="1">
            <a:spLocks noChangeArrowheads="1"/>
          </p:cNvSpPr>
          <p:nvPr/>
        </p:nvSpPr>
        <p:spPr bwMode="auto">
          <a:xfrm>
            <a:off x="2407297" y="4278769"/>
            <a:ext cx="656805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2800" dirty="0">
                <a:solidFill>
                  <a:srgbClr val="333333"/>
                </a:solidFill>
                <a:latin typeface="Calibri" panose="020F0502020204030204" pitchFamily="34" charset="0"/>
              </a:rPr>
              <a:t>Prozess </a:t>
            </a:r>
            <a:r>
              <a:rPr lang="de-DE" altLang="de-DE" sz="2800" dirty="0">
                <a:solidFill>
                  <a:srgbClr val="333333"/>
                </a:solidFill>
                <a:latin typeface="Calibri" panose="020F0502020204030204" pitchFamily="34" charset="0"/>
                <a:sym typeface="Wingdings" panose="05000000000000000000" pitchFamily="2" charset="2"/>
              </a:rPr>
              <a:t> Freispruch  </a:t>
            </a:r>
            <a:r>
              <a:rPr lang="de-DE" altLang="de-DE" sz="2800" dirty="0">
                <a:solidFill>
                  <a:srgbClr val="333333"/>
                </a:solidFill>
                <a:latin typeface="Calibri" panose="020F0502020204030204" pitchFamily="34" charset="0"/>
              </a:rPr>
              <a:t>Justizpalastbrand</a:t>
            </a:r>
          </a:p>
        </p:txBody>
      </p:sp>
      <p:sp>
        <p:nvSpPr>
          <p:cNvPr id="8" name="Text Box 10"/>
          <p:cNvSpPr txBox="1">
            <a:spLocks noChangeArrowheads="1"/>
          </p:cNvSpPr>
          <p:nvPr/>
        </p:nvSpPr>
        <p:spPr bwMode="auto">
          <a:xfrm>
            <a:off x="396252" y="5092466"/>
            <a:ext cx="18491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42900" indent="-342900"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marL="0" indent="0" eaLnBrk="1" hangingPunct="1"/>
            <a:r>
              <a:rPr lang="de-DE" altLang="de-DE" sz="2800" dirty="0">
                <a:solidFill>
                  <a:srgbClr val="333333"/>
                </a:solidFill>
                <a:latin typeface="Calibri" panose="020F0502020204030204" pitchFamily="34" charset="0"/>
              </a:rPr>
              <a:t>März 1933</a:t>
            </a:r>
          </a:p>
        </p:txBody>
      </p:sp>
      <p:sp>
        <p:nvSpPr>
          <p:cNvPr id="9" name="Text Box 10"/>
          <p:cNvSpPr txBox="1">
            <a:spLocks noChangeArrowheads="1"/>
          </p:cNvSpPr>
          <p:nvPr/>
        </p:nvSpPr>
        <p:spPr bwMode="auto">
          <a:xfrm>
            <a:off x="2400076" y="5100126"/>
            <a:ext cx="601887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2800" dirty="0">
                <a:solidFill>
                  <a:srgbClr val="333333"/>
                </a:solidFill>
                <a:latin typeface="Calibri" panose="020F0502020204030204" pitchFamily="34" charset="0"/>
              </a:rPr>
              <a:t>Auflösung des Parlaments durch die CS</a:t>
            </a:r>
          </a:p>
        </p:txBody>
      </p:sp>
      <p:sp>
        <p:nvSpPr>
          <p:cNvPr id="10" name="Text Box 10"/>
          <p:cNvSpPr txBox="1">
            <a:spLocks noChangeArrowheads="1"/>
          </p:cNvSpPr>
          <p:nvPr/>
        </p:nvSpPr>
        <p:spPr bwMode="auto">
          <a:xfrm>
            <a:off x="228698" y="5948078"/>
            <a:ext cx="220916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42900" indent="-342900"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marL="0" indent="0" eaLnBrk="1" hangingPunct="1"/>
            <a:r>
              <a:rPr lang="de-DE" altLang="de-DE" sz="2800" dirty="0">
                <a:solidFill>
                  <a:srgbClr val="333333"/>
                </a:solidFill>
                <a:latin typeface="Calibri" panose="020F0502020204030204" pitchFamily="34" charset="0"/>
              </a:rPr>
              <a:t>Februar 1934</a:t>
            </a:r>
          </a:p>
        </p:txBody>
      </p:sp>
      <p:sp>
        <p:nvSpPr>
          <p:cNvPr id="11" name="Text Box 10"/>
          <p:cNvSpPr txBox="1">
            <a:spLocks noChangeArrowheads="1"/>
          </p:cNvSpPr>
          <p:nvPr/>
        </p:nvSpPr>
        <p:spPr bwMode="auto">
          <a:xfrm>
            <a:off x="2407297" y="5955738"/>
            <a:ext cx="616426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2800" dirty="0">
                <a:solidFill>
                  <a:srgbClr val="333333"/>
                </a:solidFill>
                <a:latin typeface="Calibri" panose="020F0502020204030204" pitchFamily="34" charset="0"/>
              </a:rPr>
              <a:t>Bürgerkrieg </a:t>
            </a:r>
            <a:r>
              <a:rPr lang="de-DE" altLang="de-DE" sz="2800" dirty="0">
                <a:solidFill>
                  <a:srgbClr val="333333"/>
                </a:solidFill>
                <a:latin typeface="Calibri" panose="020F0502020204030204" pitchFamily="34" charset="0"/>
                <a:sym typeface="Wingdings" panose="05000000000000000000" pitchFamily="2" charset="2"/>
              </a:rPr>
              <a:t></a:t>
            </a:r>
            <a:r>
              <a:rPr lang="de-DE" altLang="de-DE" sz="2800" dirty="0">
                <a:solidFill>
                  <a:srgbClr val="333333"/>
                </a:solidFill>
                <a:latin typeface="Calibri" panose="020F0502020204030204" pitchFamily="34" charset="0"/>
              </a:rPr>
              <a:t> Verbot der SD</a:t>
            </a:r>
          </a:p>
        </p:txBody>
      </p:sp>
      <p:sp>
        <p:nvSpPr>
          <p:cNvPr id="15" name="Pfeil nach unten 14"/>
          <p:cNvSpPr>
            <a:spLocks noChangeArrowheads="1"/>
          </p:cNvSpPr>
          <p:nvPr/>
        </p:nvSpPr>
        <p:spPr bwMode="auto">
          <a:xfrm>
            <a:off x="4467137" y="2390641"/>
            <a:ext cx="288925" cy="318487"/>
          </a:xfrm>
          <a:prstGeom prst="downArrow">
            <a:avLst>
              <a:gd name="adj1" fmla="val 50000"/>
              <a:gd name="adj2" fmla="val 49811"/>
            </a:avLst>
          </a:prstGeom>
          <a:solidFill>
            <a:srgbClr val="FF6600"/>
          </a:solidFill>
          <a:ln w="9525" algn="ctr">
            <a:solidFill>
              <a:srgbClr val="FF66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6" name="Text Box 10"/>
          <p:cNvSpPr txBox="1">
            <a:spLocks noChangeArrowheads="1"/>
          </p:cNvSpPr>
          <p:nvPr/>
        </p:nvSpPr>
        <p:spPr bwMode="auto">
          <a:xfrm>
            <a:off x="1979712" y="2615357"/>
            <a:ext cx="5184576" cy="523220"/>
          </a:xfrm>
          <a:prstGeom prst="rect">
            <a:avLst/>
          </a:prstGeom>
          <a:noFill/>
          <a:ln>
            <a:noFill/>
          </a:ln>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defRPr/>
            </a:pPr>
            <a:r>
              <a:rPr lang="de-DE" sz="2800" dirty="0">
                <a:solidFill>
                  <a:srgbClr val="333333"/>
                </a:solidFill>
                <a:latin typeface="Calibri" panose="020F0502020204030204" pitchFamily="34" charset="0"/>
              </a:rPr>
              <a:t>Entstehung </a:t>
            </a:r>
            <a:r>
              <a:rPr lang="de-DE" sz="2800">
                <a:solidFill>
                  <a:srgbClr val="333333"/>
                </a:solidFill>
                <a:latin typeface="Calibri" panose="020F0502020204030204" pitchFamily="34" charset="0"/>
              </a:rPr>
              <a:t>von Wehrverbänden</a:t>
            </a:r>
            <a:endParaRPr lang="de-DE" sz="2800" dirty="0">
              <a:solidFill>
                <a:srgbClr val="333333"/>
              </a:solidFill>
              <a:latin typeface="Calibri" panose="020F0502020204030204" pitchFamily="34" charset="0"/>
            </a:endParaRPr>
          </a:p>
        </p:txBody>
      </p:sp>
      <p:sp>
        <p:nvSpPr>
          <p:cNvPr id="17" name="Pfeil nach unten 16"/>
          <p:cNvSpPr>
            <a:spLocks noChangeArrowheads="1"/>
          </p:cNvSpPr>
          <p:nvPr/>
        </p:nvSpPr>
        <p:spPr bwMode="auto">
          <a:xfrm>
            <a:off x="4467137" y="3158396"/>
            <a:ext cx="288925" cy="318487"/>
          </a:xfrm>
          <a:prstGeom prst="downArrow">
            <a:avLst>
              <a:gd name="adj1" fmla="val 50000"/>
              <a:gd name="adj2" fmla="val 49811"/>
            </a:avLst>
          </a:prstGeom>
          <a:solidFill>
            <a:srgbClr val="FF6600"/>
          </a:solidFill>
          <a:ln w="9525" algn="ctr">
            <a:solidFill>
              <a:srgbClr val="FF66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8" name="Text Box 10"/>
          <p:cNvSpPr txBox="1">
            <a:spLocks noChangeArrowheads="1"/>
          </p:cNvSpPr>
          <p:nvPr/>
        </p:nvSpPr>
        <p:spPr bwMode="auto">
          <a:xfrm>
            <a:off x="296663" y="3423157"/>
            <a:ext cx="204830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42900" indent="-342900"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marL="0" indent="0" eaLnBrk="1" hangingPunct="1"/>
            <a:r>
              <a:rPr lang="de-DE" altLang="de-DE" sz="2800" dirty="0">
                <a:solidFill>
                  <a:srgbClr val="333333"/>
                </a:solidFill>
                <a:latin typeface="Calibri" panose="020F0502020204030204" pitchFamily="34" charset="0"/>
              </a:rPr>
              <a:t>Jänner 1927</a:t>
            </a:r>
          </a:p>
        </p:txBody>
      </p:sp>
      <p:sp>
        <p:nvSpPr>
          <p:cNvPr id="19" name="Text Box 10"/>
          <p:cNvSpPr txBox="1">
            <a:spLocks noChangeArrowheads="1"/>
          </p:cNvSpPr>
          <p:nvPr/>
        </p:nvSpPr>
        <p:spPr bwMode="auto">
          <a:xfrm>
            <a:off x="2344967" y="3423157"/>
            <a:ext cx="674585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zwei Tote nach Zwischenfall in Schattendorf</a:t>
            </a:r>
          </a:p>
        </p:txBody>
      </p:sp>
      <p:sp>
        <p:nvSpPr>
          <p:cNvPr id="20" name="Pfeil nach unten 19"/>
          <p:cNvSpPr>
            <a:spLocks noChangeArrowheads="1"/>
          </p:cNvSpPr>
          <p:nvPr/>
        </p:nvSpPr>
        <p:spPr bwMode="auto">
          <a:xfrm>
            <a:off x="4467137" y="4022777"/>
            <a:ext cx="288925" cy="318487"/>
          </a:xfrm>
          <a:prstGeom prst="downArrow">
            <a:avLst>
              <a:gd name="adj1" fmla="val 50000"/>
              <a:gd name="adj2" fmla="val 49811"/>
            </a:avLst>
          </a:prstGeom>
          <a:solidFill>
            <a:srgbClr val="FF6600"/>
          </a:solidFill>
          <a:ln w="9525" algn="ctr">
            <a:solidFill>
              <a:srgbClr val="FF66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22" name="Pfeil nach unten 21"/>
          <p:cNvSpPr>
            <a:spLocks noChangeArrowheads="1"/>
          </p:cNvSpPr>
          <p:nvPr/>
        </p:nvSpPr>
        <p:spPr bwMode="auto">
          <a:xfrm>
            <a:off x="4467137" y="5684696"/>
            <a:ext cx="288925" cy="318487"/>
          </a:xfrm>
          <a:prstGeom prst="downArrow">
            <a:avLst>
              <a:gd name="adj1" fmla="val 50000"/>
              <a:gd name="adj2" fmla="val 49811"/>
            </a:avLst>
          </a:prstGeom>
          <a:solidFill>
            <a:srgbClr val="FF6600"/>
          </a:solidFill>
          <a:ln w="9525" algn="ctr">
            <a:solidFill>
              <a:srgbClr val="FF66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21" name="Pfeil nach unten 20"/>
          <p:cNvSpPr>
            <a:spLocks noChangeArrowheads="1"/>
          </p:cNvSpPr>
          <p:nvPr/>
        </p:nvSpPr>
        <p:spPr bwMode="auto">
          <a:xfrm>
            <a:off x="4467137" y="4879532"/>
            <a:ext cx="288925" cy="318487"/>
          </a:xfrm>
          <a:prstGeom prst="downArrow">
            <a:avLst>
              <a:gd name="adj1" fmla="val 50000"/>
              <a:gd name="adj2" fmla="val 49811"/>
            </a:avLst>
          </a:prstGeom>
          <a:solidFill>
            <a:srgbClr val="FF6600"/>
          </a:solidFill>
          <a:ln w="9525" algn="ctr">
            <a:solidFill>
              <a:srgbClr val="FF66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1"/>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8"/>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9"/>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2"/>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0"/>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11" grpId="0"/>
      <p:bldP spid="15" grpId="0" animBg="1"/>
      <p:bldP spid="16" grpId="0"/>
      <p:bldP spid="17" grpId="0" animBg="1"/>
      <p:bldP spid="18" grpId="0"/>
      <p:bldP spid="19" grpId="0"/>
      <p:bldP spid="20" grpId="0" animBg="1"/>
      <p:bldP spid="22" grpId="0" animBg="1"/>
      <p:bldP spid="21"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„1938-1934: Der Weg in den Bürgerkrieg“ auf den Seiten 16 bis 17 im Schulbuch Bausteine 4.</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2026</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230</Words>
  <Application>Microsoft Office PowerPoint</Application>
  <PresentationFormat>Bildschirmpräsentation (4:3)</PresentationFormat>
  <Paragraphs>30</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Johannes Fuchsberger</cp:lastModifiedBy>
  <cp:revision>62</cp:revision>
  <dcterms:created xsi:type="dcterms:W3CDTF">2011-07-14T19:54:09Z</dcterms:created>
  <dcterms:modified xsi:type="dcterms:W3CDTF">2025-09-20T15:52:21Z</dcterms:modified>
</cp:coreProperties>
</file>