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Frauen und Kinder</a:t>
            </a:r>
          </a:p>
        </p:txBody>
      </p:sp>
      <p:sp>
        <p:nvSpPr>
          <p:cNvPr id="3" name="Text Box 10">
            <a:extLst>
              <a:ext uri="{FF2B5EF4-FFF2-40B4-BE49-F238E27FC236}">
                <a16:creationId xmlns:a16="http://schemas.microsoft.com/office/drawing/2014/main" id="{5C768820-182A-98C8-3823-C6A61879ADEE}"/>
              </a:ext>
            </a:extLst>
          </p:cNvPr>
          <p:cNvSpPr txBox="1">
            <a:spLocks noChangeArrowheads="1"/>
          </p:cNvSpPr>
          <p:nvPr/>
        </p:nvSpPr>
        <p:spPr bwMode="auto">
          <a:xfrm>
            <a:off x="6159052" y="1499716"/>
            <a:ext cx="2838450" cy="2185214"/>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Großbürgerinnen</a:t>
            </a:r>
          </a:p>
          <a:p>
            <a:pPr algn="ctr" eaLnBrk="1" hangingPunct="1"/>
            <a:endParaRPr lang="de-DE" altLang="de-DE" sz="1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überwachen das Dienstpersonal,</a:t>
            </a:r>
          </a:p>
          <a:p>
            <a:pPr algn="ctr" eaLnBrk="1" hangingPunct="1"/>
            <a:r>
              <a:rPr lang="de-DE" altLang="de-DE" sz="2400" dirty="0">
                <a:solidFill>
                  <a:srgbClr val="333333"/>
                </a:solidFill>
                <a:latin typeface="Calibri" panose="020F0502020204030204" pitchFamily="34" charset="0"/>
              </a:rPr>
              <a:t>nicht berufstätig</a:t>
            </a:r>
          </a:p>
          <a:p>
            <a:pPr algn="ctr" eaLnBrk="1" hangingPunct="1"/>
            <a:endParaRPr lang="de-DE" altLang="de-DE" sz="1800" dirty="0">
              <a:solidFill>
                <a:srgbClr val="333333"/>
              </a:solidFill>
              <a:latin typeface="Calibri" panose="020F0502020204030204" pitchFamily="34" charset="0"/>
            </a:endParaRPr>
          </a:p>
        </p:txBody>
      </p:sp>
      <p:sp>
        <p:nvSpPr>
          <p:cNvPr id="4" name="Text Box 10">
            <a:extLst>
              <a:ext uri="{FF2B5EF4-FFF2-40B4-BE49-F238E27FC236}">
                <a16:creationId xmlns:a16="http://schemas.microsoft.com/office/drawing/2014/main" id="{379B1A33-D685-28C4-38C7-67BF3936D28A}"/>
              </a:ext>
            </a:extLst>
          </p:cNvPr>
          <p:cNvSpPr txBox="1">
            <a:spLocks noChangeArrowheads="1"/>
          </p:cNvSpPr>
          <p:nvPr/>
        </p:nvSpPr>
        <p:spPr bwMode="auto">
          <a:xfrm>
            <a:off x="3191589" y="1499716"/>
            <a:ext cx="2808287" cy="2185214"/>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Kleinbürgerinnen</a:t>
            </a:r>
          </a:p>
          <a:p>
            <a:pPr algn="ctr" eaLnBrk="1" hangingPunct="1"/>
            <a:endParaRPr lang="de-DE" altLang="de-DE" sz="1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arbeiten oft im Betrieb des Ehemannes mit</a:t>
            </a:r>
          </a:p>
          <a:p>
            <a:pPr algn="ctr" eaLnBrk="1" hangingPunct="1"/>
            <a:endParaRPr lang="de-DE" altLang="de-DE" sz="1800" dirty="0">
              <a:solidFill>
                <a:srgbClr val="333333"/>
              </a:solidFill>
              <a:latin typeface="Calibri" panose="020F0502020204030204" pitchFamily="34" charset="0"/>
            </a:endParaRPr>
          </a:p>
        </p:txBody>
      </p:sp>
      <p:sp>
        <p:nvSpPr>
          <p:cNvPr id="5" name="Text Box 10">
            <a:extLst>
              <a:ext uri="{FF2B5EF4-FFF2-40B4-BE49-F238E27FC236}">
                <a16:creationId xmlns:a16="http://schemas.microsoft.com/office/drawing/2014/main" id="{23BE6FA6-3B7F-E2C4-460E-800123169125}"/>
              </a:ext>
            </a:extLst>
          </p:cNvPr>
          <p:cNvSpPr txBox="1">
            <a:spLocks noChangeArrowheads="1"/>
          </p:cNvSpPr>
          <p:nvPr/>
        </p:nvSpPr>
        <p:spPr bwMode="auto">
          <a:xfrm>
            <a:off x="139007" y="1499716"/>
            <a:ext cx="2879725" cy="2185214"/>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Bäuerinnen</a:t>
            </a:r>
          </a:p>
          <a:p>
            <a:pPr algn="ctr" eaLnBrk="1" hangingPunct="1"/>
            <a:endParaRPr lang="de-DE" altLang="de-DE" sz="1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arbeiten am Hof des Ehemannes oder als Mägde</a:t>
            </a:r>
          </a:p>
          <a:p>
            <a:pPr algn="ctr" eaLnBrk="1" hangingPunct="1"/>
            <a:endParaRPr lang="de-DE" altLang="de-DE" sz="1800" dirty="0">
              <a:solidFill>
                <a:srgbClr val="333333"/>
              </a:solidFill>
              <a:latin typeface="Calibri" panose="020F0502020204030204" pitchFamily="34" charset="0"/>
            </a:endParaRPr>
          </a:p>
        </p:txBody>
      </p:sp>
      <p:sp>
        <p:nvSpPr>
          <p:cNvPr id="6" name="Text Box 10">
            <a:extLst>
              <a:ext uri="{FF2B5EF4-FFF2-40B4-BE49-F238E27FC236}">
                <a16:creationId xmlns:a16="http://schemas.microsoft.com/office/drawing/2014/main" id="{05D256F5-CFED-BB3B-1570-FC80D026F224}"/>
              </a:ext>
            </a:extLst>
          </p:cNvPr>
          <p:cNvSpPr txBox="1">
            <a:spLocks noChangeArrowheads="1"/>
          </p:cNvSpPr>
          <p:nvPr/>
        </p:nvSpPr>
        <p:spPr bwMode="auto">
          <a:xfrm>
            <a:off x="139007" y="3965104"/>
            <a:ext cx="5153073" cy="2369880"/>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Arbeiterinnen</a:t>
            </a:r>
          </a:p>
          <a:p>
            <a:pPr algn="ctr" eaLnBrk="1" hangingPunct="1"/>
            <a:endParaRPr lang="de-DE" altLang="de-DE" sz="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Dienstmädchen, Köchinnen,</a:t>
            </a:r>
          </a:p>
          <a:p>
            <a:pPr algn="ctr" eaLnBrk="1" hangingPunct="1"/>
            <a:r>
              <a:rPr lang="de-DE" altLang="de-DE" sz="2400" dirty="0">
                <a:solidFill>
                  <a:srgbClr val="333333"/>
                </a:solidFill>
                <a:latin typeface="Calibri" panose="020F0502020204030204" pitchFamily="34" charset="0"/>
              </a:rPr>
              <a:t>angelernte </a:t>
            </a:r>
            <a:r>
              <a:rPr lang="de-DE" altLang="de-DE" sz="2400" dirty="0" err="1">
                <a:solidFill>
                  <a:srgbClr val="333333"/>
                </a:solidFill>
                <a:latin typeface="Calibri" panose="020F0502020204030204" pitchFamily="34" charset="0"/>
              </a:rPr>
              <a:t>Fabriksarbeiterinnen</a:t>
            </a:r>
            <a:endParaRPr lang="de-DE" altLang="de-DE" sz="2400" dirty="0">
              <a:solidFill>
                <a:srgbClr val="333333"/>
              </a:solidFill>
              <a:latin typeface="Calibri" panose="020F0502020204030204" pitchFamily="34" charset="0"/>
            </a:endParaRPr>
          </a:p>
          <a:p>
            <a:pPr algn="ctr" eaLnBrk="1" hangingPunct="1"/>
            <a:endParaRPr lang="de-DE" altLang="de-DE" sz="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wohnen zum Teil beim Arbeitgeber</a:t>
            </a:r>
          </a:p>
          <a:p>
            <a:pPr algn="ctr" eaLnBrk="1" hangingPunct="1"/>
            <a:endParaRPr lang="de-DE" altLang="de-DE" sz="800" dirty="0">
              <a:solidFill>
                <a:srgbClr val="333333"/>
              </a:solidFill>
              <a:latin typeface="Calibri" panose="020F0502020204030204" pitchFamily="34" charset="0"/>
              <a:sym typeface="Wingdings" panose="05000000000000000000" pitchFamily="2" charset="2"/>
            </a:endParaRP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weniger Lohn als Männer</a:t>
            </a:r>
            <a:endParaRPr lang="de-DE" altLang="de-DE" sz="2400" dirty="0">
              <a:solidFill>
                <a:srgbClr val="333333"/>
              </a:solidFill>
              <a:latin typeface="Calibri" panose="020F0502020204030204" pitchFamily="34" charset="0"/>
            </a:endParaRPr>
          </a:p>
        </p:txBody>
      </p:sp>
      <p:sp>
        <p:nvSpPr>
          <p:cNvPr id="7" name="Pfeil nach unten 6">
            <a:extLst>
              <a:ext uri="{FF2B5EF4-FFF2-40B4-BE49-F238E27FC236}">
                <a16:creationId xmlns:a16="http://schemas.microsoft.com/office/drawing/2014/main" id="{6C669063-DD11-9472-4461-651F1A3DEE53}"/>
              </a:ext>
            </a:extLst>
          </p:cNvPr>
          <p:cNvSpPr>
            <a:spLocks noChangeArrowheads="1"/>
          </p:cNvSpPr>
          <p:nvPr/>
        </p:nvSpPr>
        <p:spPr bwMode="auto">
          <a:xfrm rot="19562684">
            <a:off x="1225440" y="3326448"/>
            <a:ext cx="288925" cy="997140"/>
          </a:xfrm>
          <a:prstGeom prst="downArrow">
            <a:avLst>
              <a:gd name="adj1" fmla="val 50000"/>
              <a:gd name="adj2" fmla="val 4984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88753BFC-6B28-AB6E-5D74-CF64C9B88621}"/>
              </a:ext>
            </a:extLst>
          </p:cNvPr>
          <p:cNvSpPr txBox="1">
            <a:spLocks noChangeArrowheads="1"/>
          </p:cNvSpPr>
          <p:nvPr/>
        </p:nvSpPr>
        <p:spPr bwMode="auto">
          <a:xfrm>
            <a:off x="5508104" y="3965103"/>
            <a:ext cx="3489398" cy="1508105"/>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Kinder</a:t>
            </a:r>
          </a:p>
          <a:p>
            <a:pPr algn="ctr" eaLnBrk="1" hangingPunct="1"/>
            <a:endParaRPr lang="de-DE" altLang="de-DE" sz="800" dirty="0">
              <a:solidFill>
                <a:srgbClr val="333333"/>
              </a:solidFill>
              <a:latin typeface="Calibri" panose="020F0502020204030204" pitchFamily="34" charset="0"/>
            </a:endParaRPr>
          </a:p>
          <a:p>
            <a:pPr algn="ctr" eaLnBrk="1" hangingPunct="1"/>
            <a:r>
              <a:rPr lang="de-DE" altLang="de-DE" sz="2400" dirty="0">
                <a:solidFill>
                  <a:srgbClr val="333333"/>
                </a:solidFill>
                <a:latin typeface="Calibri" panose="020F0502020204030204" pitchFamily="34" charset="0"/>
              </a:rPr>
              <a:t>arbeiten in Fabriken oder Bergwerken</a:t>
            </a:r>
          </a:p>
          <a:p>
            <a:pPr algn="ctr" eaLnBrk="1" hangingPunct="1"/>
            <a:endParaRPr lang="de-DE" altLang="de-DE" sz="8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„Frauen und Kinder“ auf den Seiten 62 bis 63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Bildschirmpräsentation (4:3)</PresentationFormat>
  <Paragraphs>41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2023-11-23T19:07:56Z</dcterms:modified>
</cp:coreProperties>
</file>