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13.04.2025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Box 10">
            <a:extLst>
              <a:ext uri="{FF2B5EF4-FFF2-40B4-BE49-F238E27FC236}">
                <a16:creationId xmlns:a16="http://schemas.microsoft.com/office/drawing/2014/main" id="{FA32724C-F14C-AB43-A2F1-D7960E9F17F8}"/>
              </a:ext>
            </a:extLst>
          </p:cNvPr>
          <p:cNvSpPr txBox="1">
            <a:spLocks noChangeArrowheads="1"/>
          </p:cNvSpPr>
          <p:nvPr/>
        </p:nvSpPr>
        <p:spPr bwMode="auto">
          <a:xfrm>
            <a:off x="813378" y="3193371"/>
            <a:ext cx="7561262"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3800" dirty="0">
                <a:solidFill>
                  <a:srgbClr val="333333"/>
                </a:solidFill>
                <a:latin typeface="Calibri" panose="020F0502020204030204" pitchFamily="34" charset="0"/>
              </a:rPr>
              <a:t>Globale Herausforderungen</a:t>
            </a:r>
          </a:p>
        </p:txBody>
      </p:sp>
      <p:sp>
        <p:nvSpPr>
          <p:cNvPr id="4" name="Text Box 10">
            <a:extLst>
              <a:ext uri="{FF2B5EF4-FFF2-40B4-BE49-F238E27FC236}">
                <a16:creationId xmlns:a16="http://schemas.microsoft.com/office/drawing/2014/main" id="{3F183145-2A54-C43C-FE39-0085B831F9AD}"/>
              </a:ext>
            </a:extLst>
          </p:cNvPr>
          <p:cNvSpPr>
            <a:spLocks noChangeArrowheads="1"/>
          </p:cNvSpPr>
          <p:nvPr/>
        </p:nvSpPr>
        <p:spPr bwMode="auto">
          <a:xfrm>
            <a:off x="77686" y="1536179"/>
            <a:ext cx="3395833" cy="1532334"/>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a:solidFill>
                  <a:srgbClr val="333333"/>
                </a:solidFill>
                <a:latin typeface="Calibri" panose="020F0502020204030204" pitchFamily="34" charset="0"/>
                <a:sym typeface="Wingdings" panose="05000000000000000000" pitchFamily="2" charset="2"/>
              </a:rPr>
              <a:t>zunehmende </a:t>
            </a:r>
            <a:r>
              <a:rPr lang="de-DE" altLang="de-DE" sz="2800" dirty="0">
                <a:solidFill>
                  <a:srgbClr val="333333"/>
                </a:solidFill>
                <a:latin typeface="Calibri" panose="020F0502020204030204" pitchFamily="34" charset="0"/>
                <a:sym typeface="Wingdings" panose="05000000000000000000" pitchFamily="2" charset="2"/>
              </a:rPr>
              <a:t>Abhängigkeit von Technologien</a:t>
            </a:r>
            <a:endParaRPr lang="de-DE" altLang="de-DE" sz="2800" dirty="0">
              <a:solidFill>
                <a:srgbClr val="333333"/>
              </a:solidFill>
              <a:latin typeface="Calibri" panose="020F0502020204030204" pitchFamily="34" charset="0"/>
            </a:endParaRPr>
          </a:p>
        </p:txBody>
      </p:sp>
      <p:sp>
        <p:nvSpPr>
          <p:cNvPr id="5" name="Text Box 10">
            <a:extLst>
              <a:ext uri="{FF2B5EF4-FFF2-40B4-BE49-F238E27FC236}">
                <a16:creationId xmlns:a16="http://schemas.microsoft.com/office/drawing/2014/main" id="{5FDED238-65C3-8A6C-C288-F14C10BF559F}"/>
              </a:ext>
            </a:extLst>
          </p:cNvPr>
          <p:cNvSpPr>
            <a:spLocks noChangeArrowheads="1"/>
          </p:cNvSpPr>
          <p:nvPr/>
        </p:nvSpPr>
        <p:spPr bwMode="auto">
          <a:xfrm>
            <a:off x="3149161" y="5028295"/>
            <a:ext cx="2889696" cy="1532334"/>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Klimawandel und Ausbeutung von Ressourcen</a:t>
            </a:r>
            <a:endParaRPr lang="de-DE" altLang="de-DE" sz="2800" dirty="0">
              <a:solidFill>
                <a:srgbClr val="333333"/>
              </a:solidFill>
              <a:latin typeface="Calibri" panose="020F0502020204030204" pitchFamily="34" charset="0"/>
            </a:endParaRPr>
          </a:p>
        </p:txBody>
      </p:sp>
      <p:sp>
        <p:nvSpPr>
          <p:cNvPr id="6" name="Text Box 10">
            <a:extLst>
              <a:ext uri="{FF2B5EF4-FFF2-40B4-BE49-F238E27FC236}">
                <a16:creationId xmlns:a16="http://schemas.microsoft.com/office/drawing/2014/main" id="{C418D641-0E80-7163-89CD-82136B175B11}"/>
              </a:ext>
            </a:extLst>
          </p:cNvPr>
          <p:cNvSpPr>
            <a:spLocks noChangeArrowheads="1"/>
          </p:cNvSpPr>
          <p:nvPr/>
        </p:nvSpPr>
        <p:spPr bwMode="auto">
          <a:xfrm>
            <a:off x="782352" y="4374214"/>
            <a:ext cx="2236575" cy="578882"/>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Terrorismus</a:t>
            </a:r>
            <a:endParaRPr lang="de-DE" altLang="de-DE" sz="2800" dirty="0">
              <a:solidFill>
                <a:srgbClr val="333333"/>
              </a:solidFill>
              <a:latin typeface="Calibri" panose="020F0502020204030204" pitchFamily="34" charset="0"/>
            </a:endParaRPr>
          </a:p>
        </p:txBody>
      </p:sp>
      <p:sp>
        <p:nvSpPr>
          <p:cNvPr id="7" name="Text Box 10">
            <a:extLst>
              <a:ext uri="{FF2B5EF4-FFF2-40B4-BE49-F238E27FC236}">
                <a16:creationId xmlns:a16="http://schemas.microsoft.com/office/drawing/2014/main" id="{0D2FE646-7E4A-EF34-5006-32CCEE413D60}"/>
              </a:ext>
            </a:extLst>
          </p:cNvPr>
          <p:cNvSpPr>
            <a:spLocks noChangeArrowheads="1"/>
          </p:cNvSpPr>
          <p:nvPr/>
        </p:nvSpPr>
        <p:spPr bwMode="auto">
          <a:xfrm>
            <a:off x="5759163" y="1569517"/>
            <a:ext cx="3187700" cy="1532334"/>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sinnvolle Nutzung von künstlicher Intelligenz</a:t>
            </a:r>
            <a:endParaRPr lang="de-DE" altLang="de-DE" sz="2800" dirty="0">
              <a:solidFill>
                <a:srgbClr val="333333"/>
              </a:solidFill>
              <a:latin typeface="Calibri" panose="020F0502020204030204" pitchFamily="34" charset="0"/>
            </a:endParaRPr>
          </a:p>
        </p:txBody>
      </p:sp>
      <p:cxnSp>
        <p:nvCxnSpPr>
          <p:cNvPr id="8" name="Gerade Verbindung mit Pfeil 7">
            <a:extLst>
              <a:ext uri="{FF2B5EF4-FFF2-40B4-BE49-F238E27FC236}">
                <a16:creationId xmlns:a16="http://schemas.microsoft.com/office/drawing/2014/main" id="{3C523AD8-2E56-72DB-97DB-84F4C83714FE}"/>
              </a:ext>
            </a:extLst>
          </p:cNvPr>
          <p:cNvCxnSpPr>
            <a:cxnSpLocks noChangeShapeType="1"/>
          </p:cNvCxnSpPr>
          <p:nvPr/>
        </p:nvCxnSpPr>
        <p:spPr bwMode="auto">
          <a:xfrm flipH="1" flipV="1">
            <a:off x="3215282" y="2636713"/>
            <a:ext cx="792162" cy="431800"/>
          </a:xfrm>
          <a:prstGeom prst="straightConnector1">
            <a:avLst/>
          </a:prstGeom>
          <a:noFill/>
          <a:ln w="38100">
            <a:solidFill>
              <a:srgbClr val="FF6600"/>
            </a:solidFill>
            <a:round/>
            <a:headEnd/>
            <a:tailEnd type="arrow" w="med" len="med"/>
          </a:ln>
          <a:extLst>
            <a:ext uri="{909E8E84-426E-40DD-AFC4-6F175D3DCCD1}">
              <a14:hiddenFill xmlns:a14="http://schemas.microsoft.com/office/drawing/2010/main">
                <a:noFill/>
              </a14:hiddenFill>
            </a:ext>
          </a:extLst>
        </p:spPr>
      </p:cxnSp>
      <p:cxnSp>
        <p:nvCxnSpPr>
          <p:cNvPr id="9" name="Gerade Verbindung mit Pfeil 8">
            <a:extLst>
              <a:ext uri="{FF2B5EF4-FFF2-40B4-BE49-F238E27FC236}">
                <a16:creationId xmlns:a16="http://schemas.microsoft.com/office/drawing/2014/main" id="{38328488-565E-7222-215E-EE7A522FF185}"/>
              </a:ext>
            </a:extLst>
          </p:cNvPr>
          <p:cNvCxnSpPr>
            <a:cxnSpLocks noChangeShapeType="1"/>
          </p:cNvCxnSpPr>
          <p:nvPr/>
        </p:nvCxnSpPr>
        <p:spPr bwMode="auto">
          <a:xfrm flipV="1">
            <a:off x="5245694" y="2636713"/>
            <a:ext cx="792163" cy="431800"/>
          </a:xfrm>
          <a:prstGeom prst="straightConnector1">
            <a:avLst/>
          </a:prstGeom>
          <a:noFill/>
          <a:ln w="38100">
            <a:solidFill>
              <a:srgbClr val="FF6600"/>
            </a:solidFill>
            <a:round/>
            <a:headEnd/>
            <a:tailEnd type="arrow" w="med" len="med"/>
          </a:ln>
          <a:extLst>
            <a:ext uri="{909E8E84-426E-40DD-AFC4-6F175D3DCCD1}">
              <a14:hiddenFill xmlns:a14="http://schemas.microsoft.com/office/drawing/2010/main">
                <a:noFill/>
              </a14:hiddenFill>
            </a:ext>
          </a:extLst>
        </p:spPr>
      </p:cxnSp>
      <p:cxnSp>
        <p:nvCxnSpPr>
          <p:cNvPr id="10" name="Gerade Verbindung mit Pfeil 9">
            <a:extLst>
              <a:ext uri="{FF2B5EF4-FFF2-40B4-BE49-F238E27FC236}">
                <a16:creationId xmlns:a16="http://schemas.microsoft.com/office/drawing/2014/main" id="{43459A47-C12D-4159-C426-08BDDDC8F674}"/>
              </a:ext>
            </a:extLst>
          </p:cNvPr>
          <p:cNvCxnSpPr>
            <a:cxnSpLocks noChangeShapeType="1"/>
          </p:cNvCxnSpPr>
          <p:nvPr/>
        </p:nvCxnSpPr>
        <p:spPr bwMode="auto">
          <a:xfrm flipH="1">
            <a:off x="3227982" y="4016251"/>
            <a:ext cx="792162" cy="431800"/>
          </a:xfrm>
          <a:prstGeom prst="straightConnector1">
            <a:avLst/>
          </a:prstGeom>
          <a:noFill/>
          <a:ln w="38100">
            <a:solidFill>
              <a:srgbClr val="FF6600"/>
            </a:solidFill>
            <a:round/>
            <a:headEnd/>
            <a:tailEnd type="arrow" w="med" len="med"/>
          </a:ln>
          <a:extLst>
            <a:ext uri="{909E8E84-426E-40DD-AFC4-6F175D3DCCD1}">
              <a14:hiddenFill xmlns:a14="http://schemas.microsoft.com/office/drawing/2010/main">
                <a:noFill/>
              </a14:hiddenFill>
            </a:ext>
          </a:extLst>
        </p:spPr>
      </p:cxnSp>
      <p:cxnSp>
        <p:nvCxnSpPr>
          <p:cNvPr id="11" name="Gerade Verbindung mit Pfeil 10">
            <a:extLst>
              <a:ext uri="{FF2B5EF4-FFF2-40B4-BE49-F238E27FC236}">
                <a16:creationId xmlns:a16="http://schemas.microsoft.com/office/drawing/2014/main" id="{53F832B5-D117-9A2A-7145-92753EF4DFA8}"/>
              </a:ext>
            </a:extLst>
          </p:cNvPr>
          <p:cNvCxnSpPr>
            <a:cxnSpLocks noChangeShapeType="1"/>
          </p:cNvCxnSpPr>
          <p:nvPr/>
        </p:nvCxnSpPr>
        <p:spPr bwMode="auto">
          <a:xfrm>
            <a:off x="5258394" y="4016251"/>
            <a:ext cx="792163" cy="431800"/>
          </a:xfrm>
          <a:prstGeom prst="straightConnector1">
            <a:avLst/>
          </a:prstGeom>
          <a:noFill/>
          <a:ln w="38100">
            <a:solidFill>
              <a:srgbClr val="FF6600"/>
            </a:solidFill>
            <a:round/>
            <a:headEnd/>
            <a:tailEnd type="arrow" w="med" len="med"/>
          </a:ln>
          <a:extLst>
            <a:ext uri="{909E8E84-426E-40DD-AFC4-6F175D3DCCD1}">
              <a14:hiddenFill xmlns:a14="http://schemas.microsoft.com/office/drawing/2010/main">
                <a:noFill/>
              </a14:hiddenFill>
            </a:ext>
          </a:extLst>
        </p:spPr>
      </p:cxnSp>
      <p:cxnSp>
        <p:nvCxnSpPr>
          <p:cNvPr id="12" name="Gerade Verbindung mit Pfeil 11">
            <a:extLst>
              <a:ext uri="{FF2B5EF4-FFF2-40B4-BE49-F238E27FC236}">
                <a16:creationId xmlns:a16="http://schemas.microsoft.com/office/drawing/2014/main" id="{86E2BF12-A34F-297F-F574-518B472B27B3}"/>
              </a:ext>
            </a:extLst>
          </p:cNvPr>
          <p:cNvCxnSpPr>
            <a:cxnSpLocks noChangeShapeType="1"/>
          </p:cNvCxnSpPr>
          <p:nvPr/>
        </p:nvCxnSpPr>
        <p:spPr bwMode="auto">
          <a:xfrm flipV="1">
            <a:off x="4583707" y="1989013"/>
            <a:ext cx="0" cy="1079500"/>
          </a:xfrm>
          <a:prstGeom prst="straightConnector1">
            <a:avLst/>
          </a:prstGeom>
          <a:noFill/>
          <a:ln w="38100">
            <a:solidFill>
              <a:srgbClr val="FF6600"/>
            </a:solidFill>
            <a:round/>
            <a:headEnd/>
            <a:tailEnd type="arrow" w="med" len="med"/>
          </a:ln>
          <a:extLst>
            <a:ext uri="{909E8E84-426E-40DD-AFC4-6F175D3DCCD1}">
              <a14:hiddenFill xmlns:a14="http://schemas.microsoft.com/office/drawing/2010/main">
                <a:noFill/>
              </a14:hiddenFill>
            </a:ext>
          </a:extLst>
        </p:spPr>
      </p:cxnSp>
      <p:cxnSp>
        <p:nvCxnSpPr>
          <p:cNvPr id="13" name="Gerade Verbindung mit Pfeil 12">
            <a:extLst>
              <a:ext uri="{FF2B5EF4-FFF2-40B4-BE49-F238E27FC236}">
                <a16:creationId xmlns:a16="http://schemas.microsoft.com/office/drawing/2014/main" id="{8F27F034-FB78-5D67-8DF3-BD7704B69912}"/>
              </a:ext>
            </a:extLst>
          </p:cNvPr>
          <p:cNvCxnSpPr>
            <a:cxnSpLocks noChangeShapeType="1"/>
          </p:cNvCxnSpPr>
          <p:nvPr/>
        </p:nvCxnSpPr>
        <p:spPr bwMode="auto">
          <a:xfrm>
            <a:off x="4585294" y="4001963"/>
            <a:ext cx="0" cy="1081088"/>
          </a:xfrm>
          <a:prstGeom prst="straightConnector1">
            <a:avLst/>
          </a:prstGeom>
          <a:noFill/>
          <a:ln w="38100">
            <a:solidFill>
              <a:srgbClr val="FF6600"/>
            </a:solidFill>
            <a:round/>
            <a:headEnd/>
            <a:tailEnd type="arrow" w="med" len="med"/>
          </a:ln>
          <a:extLst>
            <a:ext uri="{909E8E84-426E-40DD-AFC4-6F175D3DCCD1}">
              <a14:hiddenFill xmlns:a14="http://schemas.microsoft.com/office/drawing/2010/main">
                <a:noFill/>
              </a14:hiddenFill>
            </a:ext>
          </a:extLst>
        </p:spPr>
      </p:cxnSp>
      <p:sp>
        <p:nvSpPr>
          <p:cNvPr id="14" name="Text Box 10">
            <a:extLst>
              <a:ext uri="{FF2B5EF4-FFF2-40B4-BE49-F238E27FC236}">
                <a16:creationId xmlns:a16="http://schemas.microsoft.com/office/drawing/2014/main" id="{7DD6281C-08EF-8224-545E-4B4CB2F20D9D}"/>
              </a:ext>
            </a:extLst>
          </p:cNvPr>
          <p:cNvSpPr>
            <a:spLocks noChangeArrowheads="1"/>
          </p:cNvSpPr>
          <p:nvPr/>
        </p:nvSpPr>
        <p:spPr bwMode="auto">
          <a:xfrm>
            <a:off x="3229657" y="833927"/>
            <a:ext cx="2708099" cy="1055608"/>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Cyber-kriminalität</a:t>
            </a:r>
            <a:endParaRPr lang="de-DE" altLang="de-DE" sz="2800" dirty="0">
              <a:solidFill>
                <a:srgbClr val="333333"/>
              </a:solidFill>
              <a:latin typeface="Calibri" panose="020F0502020204030204" pitchFamily="34" charset="0"/>
            </a:endParaRPr>
          </a:p>
        </p:txBody>
      </p:sp>
      <p:sp>
        <p:nvSpPr>
          <p:cNvPr id="15" name="Text Box 10">
            <a:extLst>
              <a:ext uri="{FF2B5EF4-FFF2-40B4-BE49-F238E27FC236}">
                <a16:creationId xmlns:a16="http://schemas.microsoft.com/office/drawing/2014/main" id="{9193EAAD-ABCA-9A30-66A7-F37891FC5EF4}"/>
              </a:ext>
            </a:extLst>
          </p:cNvPr>
          <p:cNvSpPr>
            <a:spLocks noChangeArrowheads="1"/>
          </p:cNvSpPr>
          <p:nvPr/>
        </p:nvSpPr>
        <p:spPr bwMode="auto">
          <a:xfrm>
            <a:off x="6136886" y="4211346"/>
            <a:ext cx="2353159" cy="1055608"/>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Umgang mit Pandemien</a:t>
            </a:r>
            <a:endParaRPr lang="de-DE" altLang="de-DE" sz="2800" dirty="0">
              <a:solidFill>
                <a:srgbClr val="333333"/>
              </a:solidFill>
              <a:latin typeface="Calibri" panose="020F0502020204030204" pitchFamily="34" charset="0"/>
            </a:endParaRP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„Globale Herausforderungen“ auf den Seiten 90 </a:t>
            </a:r>
            <a:r>
              <a:rPr lang="de-DE" altLang="de-DE" sz="1100" b="0">
                <a:solidFill>
                  <a:schemeClr val="tx1"/>
                </a:solidFill>
                <a:latin typeface="Arial" charset="0"/>
                <a:cs typeface="Arial" charset="0"/>
              </a:rPr>
              <a:t>bis 91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191</Words>
  <Application>Microsoft Office PowerPoint</Application>
  <PresentationFormat>Bildschirmpräsentation (4:3)</PresentationFormat>
  <Paragraphs>26</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60</cp:revision>
  <dcterms:created xsi:type="dcterms:W3CDTF">2011-07-14T19:54:09Z</dcterms:created>
  <dcterms:modified xsi:type="dcterms:W3CDTF">2025-04-13T13:48:01Z</dcterms:modified>
</cp:coreProperties>
</file>