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27.11.2023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Kriegsende</a:t>
            </a:r>
          </a:p>
        </p:txBody>
      </p:sp>
      <p:sp>
        <p:nvSpPr>
          <p:cNvPr id="3" name="Text Box 10">
            <a:extLst>
              <a:ext uri="{FF2B5EF4-FFF2-40B4-BE49-F238E27FC236}">
                <a16:creationId xmlns:a16="http://schemas.microsoft.com/office/drawing/2014/main" id="{7D82F986-271B-03C7-6E03-738FA8D5048F}"/>
              </a:ext>
            </a:extLst>
          </p:cNvPr>
          <p:cNvSpPr txBox="1">
            <a:spLocks noChangeArrowheads="1"/>
          </p:cNvSpPr>
          <p:nvPr/>
        </p:nvSpPr>
        <p:spPr bwMode="auto">
          <a:xfrm>
            <a:off x="2947000" y="2349273"/>
            <a:ext cx="33845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FF0000"/>
                </a:solidFill>
                <a:latin typeface="Calibri" panose="020F0502020204030204" pitchFamily="34" charset="0"/>
              </a:rPr>
              <a:t>Kapitulation</a:t>
            </a:r>
          </a:p>
          <a:p>
            <a:pPr algn="ctr" eaLnBrk="1" hangingPunct="1"/>
            <a:r>
              <a:rPr lang="de-DE" altLang="de-DE" sz="2800" dirty="0">
                <a:solidFill>
                  <a:srgbClr val="FF0000"/>
                </a:solidFill>
                <a:latin typeface="Calibri" panose="020F0502020204030204" pitchFamily="34" charset="0"/>
              </a:rPr>
              <a:t>D + Ö-U</a:t>
            </a:r>
          </a:p>
        </p:txBody>
      </p:sp>
      <p:sp>
        <p:nvSpPr>
          <p:cNvPr id="4" name="Pfeil nach unten 3">
            <a:extLst>
              <a:ext uri="{FF2B5EF4-FFF2-40B4-BE49-F238E27FC236}">
                <a16:creationId xmlns:a16="http://schemas.microsoft.com/office/drawing/2014/main" id="{95E5ABD7-6E85-0464-9E87-6A83CE18BDA9}"/>
              </a:ext>
            </a:extLst>
          </p:cNvPr>
          <p:cNvSpPr>
            <a:spLocks noChangeArrowheads="1"/>
          </p:cNvSpPr>
          <p:nvPr/>
        </p:nvSpPr>
        <p:spPr bwMode="auto">
          <a:xfrm>
            <a:off x="4529737" y="3679925"/>
            <a:ext cx="288925" cy="900112"/>
          </a:xfrm>
          <a:prstGeom prst="downArrow">
            <a:avLst>
              <a:gd name="adj1" fmla="val 50000"/>
              <a:gd name="adj2" fmla="val 49803"/>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017878F1-F236-F0C4-465E-CFB1A0F7A20D}"/>
              </a:ext>
            </a:extLst>
          </p:cNvPr>
          <p:cNvSpPr txBox="1">
            <a:spLocks noChangeArrowheads="1"/>
          </p:cNvSpPr>
          <p:nvPr/>
        </p:nvSpPr>
        <p:spPr bwMode="auto">
          <a:xfrm>
            <a:off x="3162105" y="4623415"/>
            <a:ext cx="3024188"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Friedensverträge</a:t>
            </a:r>
          </a:p>
          <a:p>
            <a:pPr algn="ctr" eaLnBrk="1" hangingPunct="1"/>
            <a:r>
              <a:rPr lang="de-DE" altLang="de-DE" sz="2800" dirty="0">
                <a:solidFill>
                  <a:srgbClr val="333333"/>
                </a:solidFill>
                <a:latin typeface="Calibri" panose="020F0502020204030204" pitchFamily="34" charset="0"/>
              </a:rPr>
              <a:t>von</a:t>
            </a:r>
          </a:p>
          <a:p>
            <a:pPr algn="ctr" eaLnBrk="1" hangingPunct="1"/>
            <a:r>
              <a:rPr lang="de-DE" altLang="de-DE" sz="2800" dirty="0">
                <a:solidFill>
                  <a:srgbClr val="333333"/>
                </a:solidFill>
                <a:latin typeface="Calibri" panose="020F0502020204030204" pitchFamily="34" charset="0"/>
              </a:rPr>
              <a:t>Saint Germain (Ö)</a:t>
            </a:r>
          </a:p>
          <a:p>
            <a:pPr algn="ctr" eaLnBrk="1" hangingPunct="1"/>
            <a:r>
              <a:rPr lang="de-DE" altLang="de-DE" sz="2800" dirty="0">
                <a:solidFill>
                  <a:srgbClr val="333333"/>
                </a:solidFill>
                <a:latin typeface="Calibri" panose="020F0502020204030204" pitchFamily="34" charset="0"/>
              </a:rPr>
              <a:t>Versailles (D)</a:t>
            </a:r>
          </a:p>
        </p:txBody>
      </p:sp>
      <p:sp>
        <p:nvSpPr>
          <p:cNvPr id="6" name="Text Box 10">
            <a:extLst>
              <a:ext uri="{FF2B5EF4-FFF2-40B4-BE49-F238E27FC236}">
                <a16:creationId xmlns:a16="http://schemas.microsoft.com/office/drawing/2014/main" id="{B80153EA-F756-733C-8C41-8108578D94EC}"/>
              </a:ext>
            </a:extLst>
          </p:cNvPr>
          <p:cNvSpPr txBox="1">
            <a:spLocks noChangeArrowheads="1"/>
          </p:cNvSpPr>
          <p:nvPr/>
        </p:nvSpPr>
        <p:spPr bwMode="auto">
          <a:xfrm>
            <a:off x="165700" y="1486306"/>
            <a:ext cx="302418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Versorgungskrisen</a:t>
            </a:r>
          </a:p>
        </p:txBody>
      </p:sp>
      <p:sp>
        <p:nvSpPr>
          <p:cNvPr id="7" name="Text Box 10">
            <a:extLst>
              <a:ext uri="{FF2B5EF4-FFF2-40B4-BE49-F238E27FC236}">
                <a16:creationId xmlns:a16="http://schemas.microsoft.com/office/drawing/2014/main" id="{C7ACC5BB-A1AF-E54B-E6DB-6486995FE631}"/>
              </a:ext>
            </a:extLst>
          </p:cNvPr>
          <p:cNvSpPr txBox="1">
            <a:spLocks noChangeArrowheads="1"/>
          </p:cNvSpPr>
          <p:nvPr/>
        </p:nvSpPr>
        <p:spPr bwMode="auto">
          <a:xfrm>
            <a:off x="129187" y="2375164"/>
            <a:ext cx="29527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Hungersnöte</a:t>
            </a:r>
          </a:p>
        </p:txBody>
      </p:sp>
      <p:sp>
        <p:nvSpPr>
          <p:cNvPr id="8" name="Text Box 10">
            <a:extLst>
              <a:ext uri="{FF2B5EF4-FFF2-40B4-BE49-F238E27FC236}">
                <a16:creationId xmlns:a16="http://schemas.microsoft.com/office/drawing/2014/main" id="{77A61E82-6175-12EC-ECA3-D0134C95C69B}"/>
              </a:ext>
            </a:extLst>
          </p:cNvPr>
          <p:cNvSpPr txBox="1">
            <a:spLocks noChangeArrowheads="1"/>
          </p:cNvSpPr>
          <p:nvPr/>
        </p:nvSpPr>
        <p:spPr bwMode="auto">
          <a:xfrm>
            <a:off x="-6545" y="3085715"/>
            <a:ext cx="31686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Streiks,</a:t>
            </a:r>
          </a:p>
          <a:p>
            <a:pPr algn="ctr" eaLnBrk="1" hangingPunct="1"/>
            <a:r>
              <a:rPr lang="de-DE" altLang="de-DE" sz="2800" dirty="0">
                <a:solidFill>
                  <a:srgbClr val="333333"/>
                </a:solidFill>
                <a:latin typeface="Calibri" panose="020F0502020204030204" pitchFamily="34" charset="0"/>
              </a:rPr>
              <a:t>Demonstrationen</a:t>
            </a:r>
          </a:p>
        </p:txBody>
      </p:sp>
      <p:sp>
        <p:nvSpPr>
          <p:cNvPr id="9" name="Text Box 10">
            <a:extLst>
              <a:ext uri="{FF2B5EF4-FFF2-40B4-BE49-F238E27FC236}">
                <a16:creationId xmlns:a16="http://schemas.microsoft.com/office/drawing/2014/main" id="{B8F6A667-E83F-9639-E6D6-13D7F8963D8A}"/>
              </a:ext>
            </a:extLst>
          </p:cNvPr>
          <p:cNvSpPr txBox="1">
            <a:spLocks noChangeArrowheads="1"/>
          </p:cNvSpPr>
          <p:nvPr/>
        </p:nvSpPr>
        <p:spPr bwMode="auto">
          <a:xfrm>
            <a:off x="6269637" y="1555850"/>
            <a:ext cx="2592387"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a:solidFill>
                  <a:srgbClr val="333333"/>
                </a:solidFill>
                <a:latin typeface="Calibri" panose="020F0502020204030204" pitchFamily="34" charset="0"/>
              </a:rPr>
              <a:t>militärische Überlegenheit der Entente</a:t>
            </a:r>
          </a:p>
        </p:txBody>
      </p:sp>
      <p:sp>
        <p:nvSpPr>
          <p:cNvPr id="10" name="Text Box 10">
            <a:extLst>
              <a:ext uri="{FF2B5EF4-FFF2-40B4-BE49-F238E27FC236}">
                <a16:creationId xmlns:a16="http://schemas.microsoft.com/office/drawing/2014/main" id="{C36D5EB2-E1BB-8E43-C051-F88A98560F17}"/>
              </a:ext>
            </a:extLst>
          </p:cNvPr>
          <p:cNvSpPr txBox="1">
            <a:spLocks noChangeArrowheads="1"/>
          </p:cNvSpPr>
          <p:nvPr/>
        </p:nvSpPr>
        <p:spPr bwMode="auto">
          <a:xfrm>
            <a:off x="5980712" y="2997300"/>
            <a:ext cx="3132137"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Unabhängigkeits-erklärungen</a:t>
            </a:r>
          </a:p>
          <a:p>
            <a:pPr algn="ctr" eaLnBrk="1" hangingPunct="1"/>
            <a:r>
              <a:rPr lang="de-DE" altLang="de-DE" sz="2000" dirty="0">
                <a:solidFill>
                  <a:srgbClr val="333333"/>
                </a:solidFill>
                <a:latin typeface="Calibri" panose="020F0502020204030204" pitchFamily="34" charset="0"/>
              </a:rPr>
              <a:t>(Tschechoslowakei, Ungarn, Polen …)</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6" grpId="0"/>
      <p:bldP spid="7" grpId="0"/>
      <p:bldP spid="8" grpId="0"/>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„Kriegsende“ auf den Seiten 102 bis 103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202</Words>
  <Application>Microsoft Office PowerPoint</Application>
  <PresentationFormat>Bildschirmpräsentation (4:3)</PresentationFormat>
  <Paragraphs>33</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2023-11-27T19:07:07Z</dcterms:modified>
</cp:coreProperties>
</file>