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2" autoAdjust="0"/>
    <p:restoredTop sz="94554"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B2325F6-9965-4BBF-9860-4E5171C8D9B4}"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DB12FB4-BB8F-42C4-8982-FA52E8EE7623}" type="slidenum">
              <a:rPr lang="de-AT"/>
              <a:pPr>
                <a:defRPr/>
              </a:pPr>
              <a:t>‹Nr.›</a:t>
            </a:fld>
            <a:endParaRPr lang="de-AT"/>
          </a:p>
        </p:txBody>
      </p:sp>
    </p:spTree>
    <p:extLst>
      <p:ext uri="{BB962C8B-B14F-4D97-AF65-F5344CB8AC3E}">
        <p14:creationId xmlns:p14="http://schemas.microsoft.com/office/powerpoint/2010/main" val="776874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4240821-8993-42DE-90D4-EA3964C6ADAC}"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42DF08-B2C2-4D8D-99D4-8CA9C04B8989}" type="slidenum">
              <a:rPr lang="de-AT"/>
              <a:pPr>
                <a:defRPr/>
              </a:pPr>
              <a:t>‹Nr.›</a:t>
            </a:fld>
            <a:endParaRPr lang="de-AT"/>
          </a:p>
        </p:txBody>
      </p:sp>
    </p:spTree>
    <p:extLst>
      <p:ext uri="{BB962C8B-B14F-4D97-AF65-F5344CB8AC3E}">
        <p14:creationId xmlns:p14="http://schemas.microsoft.com/office/powerpoint/2010/main" val="29348793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pPr>
              <a:defRPr/>
            </a:pPr>
            <a:fld id="{7D42DF08-B2C2-4D8D-99D4-8CA9C04B8989}" type="slidenum">
              <a:rPr lang="de-AT" smtClean="0"/>
              <a:pPr>
                <a:defRPr/>
              </a:pPr>
              <a:t>1</a:t>
            </a:fld>
            <a:endParaRPr lang="de-AT"/>
          </a:p>
        </p:txBody>
      </p:sp>
    </p:spTree>
    <p:extLst>
      <p:ext uri="{BB962C8B-B14F-4D97-AF65-F5344CB8AC3E}">
        <p14:creationId xmlns:p14="http://schemas.microsoft.com/office/powerpoint/2010/main" val="69586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57848983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F35B5AE-FD6D-4070-A52E-719B85E0163A}"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CE91884-A006-4020-9406-1F5C8B93BFB4}" type="slidenum">
              <a:rPr lang="de-AT"/>
              <a:pPr>
                <a:defRPr/>
              </a:pPr>
              <a:t>‹Nr.›</a:t>
            </a:fld>
            <a:endParaRPr lang="de-AT"/>
          </a:p>
        </p:txBody>
      </p:sp>
    </p:spTree>
    <p:extLst>
      <p:ext uri="{BB962C8B-B14F-4D97-AF65-F5344CB8AC3E}">
        <p14:creationId xmlns:p14="http://schemas.microsoft.com/office/powerpoint/2010/main" val="2961534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EDA0C30-DDEB-4E11-8B4A-E29F099FEA6A}"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F5806B-E177-456C-9F2D-E19E6DB0334E}" type="slidenum">
              <a:rPr lang="de-AT"/>
              <a:pPr>
                <a:defRPr/>
              </a:pPr>
              <a:t>‹Nr.›</a:t>
            </a:fld>
            <a:endParaRPr lang="de-AT"/>
          </a:p>
        </p:txBody>
      </p:sp>
    </p:spTree>
    <p:extLst>
      <p:ext uri="{BB962C8B-B14F-4D97-AF65-F5344CB8AC3E}">
        <p14:creationId xmlns:p14="http://schemas.microsoft.com/office/powerpoint/2010/main" val="125153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BB8CF2DD-24E9-4329-B68C-EC2338D6E435}"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2D98607-1CC5-4B13-B1C6-1EBBEEFD7D13}" type="slidenum">
              <a:rPr lang="de-AT"/>
              <a:pPr>
                <a:defRPr/>
              </a:pPr>
              <a:t>‹Nr.›</a:t>
            </a:fld>
            <a:endParaRPr lang="de-AT"/>
          </a:p>
        </p:txBody>
      </p:sp>
    </p:spTree>
    <p:extLst>
      <p:ext uri="{BB962C8B-B14F-4D97-AF65-F5344CB8AC3E}">
        <p14:creationId xmlns:p14="http://schemas.microsoft.com/office/powerpoint/2010/main" val="43406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F2212002-9368-4A14-9533-BF31E616DCA0}"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A931984-B890-4999-8BE9-A1AA608F2653}" type="slidenum">
              <a:rPr lang="de-AT"/>
              <a:pPr>
                <a:defRPr/>
              </a:pPr>
              <a:t>‹Nr.›</a:t>
            </a:fld>
            <a:endParaRPr lang="de-AT"/>
          </a:p>
        </p:txBody>
      </p:sp>
    </p:spTree>
    <p:extLst>
      <p:ext uri="{BB962C8B-B14F-4D97-AF65-F5344CB8AC3E}">
        <p14:creationId xmlns:p14="http://schemas.microsoft.com/office/powerpoint/2010/main" val="164411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4B6466E0-0D7B-4BFE-9471-323A88B7D518}"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BACABE1A-1EE7-4209-A8AE-2151E2763955}" type="slidenum">
              <a:rPr lang="de-AT"/>
              <a:pPr>
                <a:defRPr/>
              </a:pPr>
              <a:t>‹Nr.›</a:t>
            </a:fld>
            <a:endParaRPr lang="de-AT"/>
          </a:p>
        </p:txBody>
      </p:sp>
    </p:spTree>
    <p:extLst>
      <p:ext uri="{BB962C8B-B14F-4D97-AF65-F5344CB8AC3E}">
        <p14:creationId xmlns:p14="http://schemas.microsoft.com/office/powerpoint/2010/main" val="37399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85C01E3A-C98A-45E9-ADD1-1B695C97BE5F}"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66C7DCA4-3E8C-42A7-9C33-FA51BB67ABA9}" type="slidenum">
              <a:rPr lang="de-AT"/>
              <a:pPr>
                <a:defRPr/>
              </a:pPr>
              <a:t>‹Nr.›</a:t>
            </a:fld>
            <a:endParaRPr lang="de-AT"/>
          </a:p>
        </p:txBody>
      </p:sp>
    </p:spTree>
    <p:extLst>
      <p:ext uri="{BB962C8B-B14F-4D97-AF65-F5344CB8AC3E}">
        <p14:creationId xmlns:p14="http://schemas.microsoft.com/office/powerpoint/2010/main" val="303202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8475E91A-6CA8-45A7-B0B3-535438C64647}"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15D2489F-6C32-4E5A-BDCE-C9CE593E932B}" type="slidenum">
              <a:rPr lang="de-AT"/>
              <a:pPr>
                <a:defRPr/>
              </a:pPr>
              <a:t>‹Nr.›</a:t>
            </a:fld>
            <a:endParaRPr lang="de-AT"/>
          </a:p>
        </p:txBody>
      </p:sp>
    </p:spTree>
    <p:extLst>
      <p:ext uri="{BB962C8B-B14F-4D97-AF65-F5344CB8AC3E}">
        <p14:creationId xmlns:p14="http://schemas.microsoft.com/office/powerpoint/2010/main" val="150707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424066F-BF89-4D51-BC8C-F535D519F8BC}"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5F389FDA-9963-4EE4-B9F3-894357BE5B40}" type="slidenum">
              <a:rPr lang="de-AT"/>
              <a:pPr>
                <a:defRPr/>
              </a:pPr>
              <a:t>‹Nr.›</a:t>
            </a:fld>
            <a:endParaRPr lang="de-AT"/>
          </a:p>
        </p:txBody>
      </p:sp>
    </p:spTree>
    <p:extLst>
      <p:ext uri="{BB962C8B-B14F-4D97-AF65-F5344CB8AC3E}">
        <p14:creationId xmlns:p14="http://schemas.microsoft.com/office/powerpoint/2010/main" val="563306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B35D13E-735C-4B92-98AB-27B66D944C7F}"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F3A3C1D-E56C-49BD-87BF-3D40270CD8EF}" type="slidenum">
              <a:rPr lang="de-AT"/>
              <a:pPr>
                <a:defRPr/>
              </a:pPr>
              <a:t>‹Nr.›</a:t>
            </a:fld>
            <a:endParaRPr lang="de-AT"/>
          </a:p>
        </p:txBody>
      </p:sp>
    </p:spTree>
    <p:extLst>
      <p:ext uri="{BB962C8B-B14F-4D97-AF65-F5344CB8AC3E}">
        <p14:creationId xmlns:p14="http://schemas.microsoft.com/office/powerpoint/2010/main" val="11656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815D5636-7926-45C3-82B4-6339F8015892}"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AB63AEB-B210-4E9C-8BDD-F7B1B0C41BF5}" type="slidenum">
              <a:rPr lang="de-AT"/>
              <a:pPr>
                <a:defRPr/>
              </a:pPr>
              <a:t>‹Nr.›</a:t>
            </a:fld>
            <a:endParaRPr lang="de-AT"/>
          </a:p>
        </p:txBody>
      </p:sp>
    </p:spTree>
    <p:extLst>
      <p:ext uri="{BB962C8B-B14F-4D97-AF65-F5344CB8AC3E}">
        <p14:creationId xmlns:p14="http://schemas.microsoft.com/office/powerpoint/2010/main" val="3170189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165BD73-07F0-45C7-BAF8-71891D51DA1C}"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7F28A65-69E1-4D28-A5A3-15C500C4864B}"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57200" y="1246407"/>
            <a:ext cx="8229600" cy="677863"/>
          </a:xfrm>
        </p:spPr>
        <p:txBody>
          <a:bodyPr/>
          <a:lstStyle/>
          <a:p>
            <a:r>
              <a:rPr lang="de-AT" altLang="de-DE" dirty="0"/>
              <a:t>Das Alpen- und Karpatenvorland</a:t>
            </a:r>
          </a:p>
        </p:txBody>
      </p:sp>
      <p:sp>
        <p:nvSpPr>
          <p:cNvPr id="3075" name="Inhaltsplatzhalter 2"/>
          <p:cNvSpPr>
            <a:spLocks noGrp="1"/>
          </p:cNvSpPr>
          <p:nvPr>
            <p:ph idx="1"/>
          </p:nvPr>
        </p:nvSpPr>
        <p:spPr>
          <a:xfrm>
            <a:off x="323528" y="1772816"/>
            <a:ext cx="8229600" cy="4536504"/>
          </a:xfrm>
        </p:spPr>
        <p:txBody>
          <a:bodyPr/>
          <a:lstStyle/>
          <a:p>
            <a:pPr marL="0" indent="0">
              <a:buNone/>
            </a:pPr>
            <a:endParaRPr lang="de-AT" altLang="de-DE" sz="1200" b="0" dirty="0"/>
          </a:p>
          <a:p>
            <a:pPr>
              <a:buFont typeface="Wingdings" panose="05000000000000000000" pitchFamily="2" charset="2"/>
              <a:buChar char="§"/>
            </a:pPr>
            <a:endParaRPr lang="de-AT" altLang="de-DE" sz="1600" dirty="0"/>
          </a:p>
          <a:p>
            <a:pPr marL="0" indent="0">
              <a:buNone/>
            </a:pPr>
            <a:endParaRPr lang="de-AT" altLang="de-DE" sz="1800" dirty="0"/>
          </a:p>
          <a:p>
            <a:pPr marL="0" indent="0">
              <a:buNone/>
            </a:pPr>
            <a:endParaRPr altLang="de-DE" dirty="0"/>
          </a:p>
        </p:txBody>
      </p:sp>
      <p:graphicFrame>
        <p:nvGraphicFramePr>
          <p:cNvPr id="2" name="Tabelle 1"/>
          <p:cNvGraphicFramePr>
            <a:graphicFrameLocks noGrp="1"/>
          </p:cNvGraphicFramePr>
          <p:nvPr>
            <p:extLst>
              <p:ext uri="{D42A27DB-BD31-4B8C-83A1-F6EECF244321}">
                <p14:modId xmlns:p14="http://schemas.microsoft.com/office/powerpoint/2010/main" val="2101396948"/>
              </p:ext>
            </p:extLst>
          </p:nvPr>
        </p:nvGraphicFramePr>
        <p:xfrm>
          <a:off x="486916" y="1988840"/>
          <a:ext cx="7992888" cy="3672840"/>
        </p:xfrm>
        <a:graphic>
          <a:graphicData uri="http://schemas.openxmlformats.org/drawingml/2006/table">
            <a:tbl>
              <a:tblPr firstRow="1" bandRow="1">
                <a:tableStyleId>{5C22544A-7EE6-4342-B048-85BDC9FD1C3A}</a:tableStyleId>
              </a:tblPr>
              <a:tblGrid>
                <a:gridCol w="1998222">
                  <a:extLst>
                    <a:ext uri="{9D8B030D-6E8A-4147-A177-3AD203B41FA5}">
                      <a16:colId xmlns:a16="http://schemas.microsoft.com/office/drawing/2014/main" val="20000"/>
                    </a:ext>
                  </a:extLst>
                </a:gridCol>
                <a:gridCol w="1998222">
                  <a:extLst>
                    <a:ext uri="{9D8B030D-6E8A-4147-A177-3AD203B41FA5}">
                      <a16:colId xmlns:a16="http://schemas.microsoft.com/office/drawing/2014/main" val="20001"/>
                    </a:ext>
                  </a:extLst>
                </a:gridCol>
                <a:gridCol w="1998222">
                  <a:extLst>
                    <a:ext uri="{9D8B030D-6E8A-4147-A177-3AD203B41FA5}">
                      <a16:colId xmlns:a16="http://schemas.microsoft.com/office/drawing/2014/main" val="20002"/>
                    </a:ext>
                  </a:extLst>
                </a:gridCol>
                <a:gridCol w="1998222">
                  <a:extLst>
                    <a:ext uri="{9D8B030D-6E8A-4147-A177-3AD203B41FA5}">
                      <a16:colId xmlns:a16="http://schemas.microsoft.com/office/drawing/2014/main" val="20003"/>
                    </a:ext>
                  </a:extLst>
                </a:gridCol>
              </a:tblGrid>
              <a:tr h="370840">
                <a:tc>
                  <a:txBody>
                    <a:bodyPr/>
                    <a:lstStyle/>
                    <a:p>
                      <a:endParaRPr lang="de-A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AT" sz="1200" dirty="0">
                          <a:solidFill>
                            <a:schemeClr val="tx1"/>
                          </a:solidFill>
                        </a:rPr>
                        <a:t>westliches Alpenvorland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AT" sz="1200" dirty="0">
                          <a:solidFill>
                            <a:schemeClr val="tx1"/>
                          </a:solidFill>
                        </a:rPr>
                        <a:t>östliches Alpenvorland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AT" sz="1200" dirty="0">
                          <a:solidFill>
                            <a:schemeClr val="tx1"/>
                          </a:solidFill>
                        </a:rPr>
                        <a:t>Karpatenvorland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0840">
                <a:tc>
                  <a:txBody>
                    <a:bodyPr/>
                    <a:lstStyle/>
                    <a:p>
                      <a:r>
                        <a:rPr lang="de-AT" sz="1200" b="1" dirty="0"/>
                        <a:t>Klima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sehr feucht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feucht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trocken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70840">
                <a:tc>
                  <a:txBody>
                    <a:bodyPr/>
                    <a:lstStyle/>
                    <a:p>
                      <a:r>
                        <a:rPr lang="de-AT" sz="1200" b="1" dirty="0"/>
                        <a:t>Bodennutzung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de-AT" sz="1200" dirty="0"/>
                        <a:t>Grünland</a:t>
                      </a:r>
                    </a:p>
                    <a:p>
                      <a:r>
                        <a:rPr lang="de-AT" sz="1200" dirty="0"/>
                        <a:t>Viehwirtschaft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de-AT" sz="1200" dirty="0"/>
                        <a:t>Ackerbau</a:t>
                      </a:r>
                    </a:p>
                    <a:p>
                      <a:pPr marL="0" marR="0" indent="0" algn="l" defTabSz="914400" rtl="0" eaLnBrk="1" fontAlgn="auto" latinLnBrk="0" hangingPunct="1">
                        <a:lnSpc>
                          <a:spcPct val="100000"/>
                        </a:lnSpc>
                        <a:spcBef>
                          <a:spcPts val="0"/>
                        </a:spcBef>
                        <a:spcAft>
                          <a:spcPts val="0"/>
                        </a:spcAft>
                        <a:buClrTx/>
                        <a:buSzTx/>
                        <a:buFontTx/>
                        <a:buNone/>
                        <a:tabLst/>
                        <a:defRPr/>
                      </a:pPr>
                      <a:r>
                        <a:rPr lang="de-AT" sz="1200" dirty="0"/>
                        <a:t>Mastviehhaltung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de-AT" sz="1200" dirty="0"/>
                        <a:t>Ackerbau</a:t>
                      </a:r>
                    </a:p>
                    <a:p>
                      <a:r>
                        <a:rPr lang="de-AT" sz="1200" dirty="0"/>
                        <a:t>Weinbau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370840">
                <a:tc>
                  <a:txBody>
                    <a:bodyPr/>
                    <a:lstStyle/>
                    <a:p>
                      <a:r>
                        <a:rPr lang="de-DE" sz="1200" b="1" dirty="0"/>
                        <a:t>Verkehr</a:t>
                      </a:r>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algn="ctr"/>
                      <a:r>
                        <a:rPr lang="de-DE" sz="1200" dirty="0"/>
                        <a:t>geringe Höhenunterschiede – gut geeignet für Verkehrswege</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200" dirty="0"/>
                        <a:t>durch frühere Grenzlage weniger gut ausgebautes Verkehrsnetz</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94082093"/>
                  </a:ext>
                </a:extLst>
              </a:tr>
              <a:tr h="370840">
                <a:tc>
                  <a:txBody>
                    <a:bodyPr/>
                    <a:lstStyle/>
                    <a:p>
                      <a:r>
                        <a:rPr lang="de-DE" sz="1200" b="1" dirty="0"/>
                        <a:t>Industrie</a:t>
                      </a:r>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algn="ctr"/>
                      <a:r>
                        <a:rPr lang="de-DE" sz="1200" dirty="0"/>
                        <a:t>sehr gute Infrastruktur, </a:t>
                      </a:r>
                    </a:p>
                    <a:p>
                      <a:pPr algn="ctr"/>
                      <a:r>
                        <a:rPr lang="de-DE" sz="1200" dirty="0"/>
                        <a:t>vor allem in den Zentralräumen viele Industriebetriebe</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de-AT"/>
                    </a:p>
                  </a:txBody>
                  <a:tcPr/>
                </a:tc>
                <a:tc>
                  <a:txBody>
                    <a:bodyPr/>
                    <a:lstStyle/>
                    <a:p>
                      <a:r>
                        <a:rPr lang="de-DE" sz="1200" dirty="0"/>
                        <a:t>entlang Donau und in den Städten, im Norden </a:t>
                      </a:r>
                      <a:r>
                        <a:rPr lang="de-DE" sz="1200" dirty="0" err="1"/>
                        <a:t>Peripherraum</a:t>
                      </a:r>
                      <a:r>
                        <a:rPr lang="de-DE" sz="1200" dirty="0"/>
                        <a:t>, vorwiegend landwirtschaftlich genutzt</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58877537"/>
                  </a:ext>
                </a:extLst>
              </a:tr>
              <a:tr h="370840">
                <a:tc rowSpan="2">
                  <a:txBody>
                    <a:bodyPr/>
                    <a:lstStyle/>
                    <a:p>
                      <a:r>
                        <a:rPr lang="de-AT" sz="1200" b="1" dirty="0"/>
                        <a:t>größere Städte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Salzburg</a:t>
                      </a:r>
                    </a:p>
                    <a:p>
                      <a:r>
                        <a:rPr lang="de-AT" sz="1200" dirty="0"/>
                        <a:t>Wels</a:t>
                      </a:r>
                    </a:p>
                    <a:p>
                      <a:r>
                        <a:rPr lang="de-AT" sz="1200" dirty="0"/>
                        <a:t>Linz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Amstetten</a:t>
                      </a:r>
                    </a:p>
                    <a:p>
                      <a:r>
                        <a:rPr lang="de-AT" sz="1200" dirty="0"/>
                        <a:t>St. Pölten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de-AT" sz="1200" dirty="0"/>
                        <a:t>Stockerau</a:t>
                      </a:r>
                    </a:p>
                    <a:p>
                      <a:r>
                        <a:rPr lang="de-AT" sz="1200" dirty="0"/>
                        <a:t>Hollabrunn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70840">
                <a:tc vMerge="1">
                  <a:txBody>
                    <a:bodyPr/>
                    <a:lstStyle/>
                    <a:p>
                      <a:endParaRPr lang="de-AT"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de-DE" sz="1200" dirty="0"/>
                        <a:t>wichtige Dienstleistungszentren (Verwaltung, Bildung, Kultur und Handel)</a:t>
                      </a:r>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AT"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46015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„Verkehr und Wohnen – Beispiel: Alpen- und Karpatenvorland“ auf den Seiten 20 und 21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Zusammenfassung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261</Words>
  <Application>Microsoft Office PowerPoint</Application>
  <PresentationFormat>Bildschirmpräsentation (4:3)</PresentationFormat>
  <Paragraphs>52</Paragraphs>
  <Slides>2</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Das Alpen- und Karpatenvorland</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208</cp:revision>
  <dcterms:created xsi:type="dcterms:W3CDTF">2013-10-08T07:58:50Z</dcterms:created>
  <dcterms:modified xsi:type="dcterms:W3CDTF">2024-09-11T09:27:50Z</dcterms:modified>
</cp:coreProperties>
</file>