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CF0D57C-5AB9-4FB9-9A4E-B386D142FC16}" type="datetimeFigureOut">
              <a:rPr lang="de-AT"/>
              <a:pPr>
                <a:defRPr/>
              </a:pPr>
              <a:t>10.09.2024</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1D0DB71-76DA-4727-A2D9-D30EA7E249FB}" type="slidenum">
              <a:rPr lang="de-AT"/>
              <a:pPr>
                <a:defRPr/>
              </a:pPr>
              <a:t>‹Nr.›</a:t>
            </a:fld>
            <a:endParaRPr lang="de-AT"/>
          </a:p>
        </p:txBody>
      </p:sp>
    </p:spTree>
    <p:extLst>
      <p:ext uri="{BB962C8B-B14F-4D97-AF65-F5344CB8AC3E}">
        <p14:creationId xmlns:p14="http://schemas.microsoft.com/office/powerpoint/2010/main" val="2460315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003C9B0-3AE0-478E-A849-3EFD6304042C}" type="datetimeFigureOut">
              <a:rPr lang="de-AT"/>
              <a:pPr>
                <a:defRPr/>
              </a:pPr>
              <a:t>10.09.2024</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5CFF39E-2F33-4DF2-9031-0870C050658E}" type="slidenum">
              <a:rPr lang="de-AT"/>
              <a:pPr>
                <a:defRPr/>
              </a:pPr>
              <a:t>‹Nr.›</a:t>
            </a:fld>
            <a:endParaRPr lang="de-AT"/>
          </a:p>
        </p:txBody>
      </p:sp>
    </p:spTree>
    <p:extLst>
      <p:ext uri="{BB962C8B-B14F-4D97-AF65-F5344CB8AC3E}">
        <p14:creationId xmlns:p14="http://schemas.microsoft.com/office/powerpoint/2010/main" val="3510248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44370599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272108DF-5030-4A2D-8703-13F1C710F607}" type="datetimeFigureOut">
              <a:rPr lang="de-AT"/>
              <a:pPr>
                <a:defRPr/>
              </a:pPr>
              <a:t>10.09.2024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44E94112-4509-4DF2-A7CF-6085A96002B6}" type="slidenum">
              <a:rPr lang="de-AT"/>
              <a:pPr>
                <a:defRPr/>
              </a:pPr>
              <a:t>‹Nr.›</a:t>
            </a:fld>
            <a:endParaRPr lang="de-AT"/>
          </a:p>
        </p:txBody>
      </p:sp>
    </p:spTree>
    <p:extLst>
      <p:ext uri="{BB962C8B-B14F-4D97-AF65-F5344CB8AC3E}">
        <p14:creationId xmlns:p14="http://schemas.microsoft.com/office/powerpoint/2010/main" val="1760275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ABFB032D-1200-4AA7-87EA-805B06634078}" type="datetimeFigureOut">
              <a:rPr lang="de-AT"/>
              <a:pPr>
                <a:defRPr/>
              </a:pPr>
              <a:t>10.09.2024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0B143574-CECF-4560-AEA5-C35C9C60E591}" type="slidenum">
              <a:rPr lang="de-AT"/>
              <a:pPr>
                <a:defRPr/>
              </a:pPr>
              <a:t>‹Nr.›</a:t>
            </a:fld>
            <a:endParaRPr lang="de-AT"/>
          </a:p>
        </p:txBody>
      </p:sp>
    </p:spTree>
    <p:extLst>
      <p:ext uri="{BB962C8B-B14F-4D97-AF65-F5344CB8AC3E}">
        <p14:creationId xmlns:p14="http://schemas.microsoft.com/office/powerpoint/2010/main" val="2165909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3205EC7B-B2FE-4B86-9C69-2E62A48A287C}" type="datetimeFigureOut">
              <a:rPr lang="de-AT"/>
              <a:pPr>
                <a:defRPr/>
              </a:pPr>
              <a:t>10.09.2024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00F4CFA2-98FB-4E46-AF10-482C93B22407}" type="slidenum">
              <a:rPr lang="de-AT"/>
              <a:pPr>
                <a:defRPr/>
              </a:pPr>
              <a:t>‹Nr.›</a:t>
            </a:fld>
            <a:endParaRPr lang="de-AT"/>
          </a:p>
        </p:txBody>
      </p:sp>
    </p:spTree>
    <p:extLst>
      <p:ext uri="{BB962C8B-B14F-4D97-AF65-F5344CB8AC3E}">
        <p14:creationId xmlns:p14="http://schemas.microsoft.com/office/powerpoint/2010/main" val="3767786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72645686-7ACC-447E-85A9-1840F02EA69D}" type="datetimeFigureOut">
              <a:rPr lang="de-AT"/>
              <a:pPr>
                <a:defRPr/>
              </a:pPr>
              <a:t>10.09.2024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9D78EC70-8910-41DC-8F93-91AECB867F1A}" type="slidenum">
              <a:rPr lang="de-AT"/>
              <a:pPr>
                <a:defRPr/>
              </a:pPr>
              <a:t>‹Nr.›</a:t>
            </a:fld>
            <a:endParaRPr lang="de-AT"/>
          </a:p>
        </p:txBody>
      </p:sp>
    </p:spTree>
    <p:extLst>
      <p:ext uri="{BB962C8B-B14F-4D97-AF65-F5344CB8AC3E}">
        <p14:creationId xmlns:p14="http://schemas.microsoft.com/office/powerpoint/2010/main" val="1321658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CA0B04FF-7C56-49E5-BDC7-830E56D88686}" type="datetimeFigureOut">
              <a:rPr lang="de-AT"/>
              <a:pPr>
                <a:defRPr/>
              </a:pPr>
              <a:t>10.09.2024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17C2EF0C-BE5B-4FF0-A7FC-12A033CF597B}" type="slidenum">
              <a:rPr lang="de-AT"/>
              <a:pPr>
                <a:defRPr/>
              </a:pPr>
              <a:t>‹Nr.›</a:t>
            </a:fld>
            <a:endParaRPr lang="de-AT"/>
          </a:p>
        </p:txBody>
      </p:sp>
    </p:spTree>
    <p:extLst>
      <p:ext uri="{BB962C8B-B14F-4D97-AF65-F5344CB8AC3E}">
        <p14:creationId xmlns:p14="http://schemas.microsoft.com/office/powerpoint/2010/main" val="77504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195AA50F-696A-4607-9887-FDE49D634480}" type="datetimeFigureOut">
              <a:rPr lang="de-AT"/>
              <a:pPr>
                <a:defRPr/>
              </a:pPr>
              <a:t>10.09.2024</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290050B3-1306-4F4C-A1A3-0251D5B33E63}" type="slidenum">
              <a:rPr lang="de-AT"/>
              <a:pPr>
                <a:defRPr/>
              </a:pPr>
              <a:t>‹Nr.›</a:t>
            </a:fld>
            <a:endParaRPr lang="de-AT"/>
          </a:p>
        </p:txBody>
      </p:sp>
    </p:spTree>
    <p:extLst>
      <p:ext uri="{BB962C8B-B14F-4D97-AF65-F5344CB8AC3E}">
        <p14:creationId xmlns:p14="http://schemas.microsoft.com/office/powerpoint/2010/main" val="182574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0012B9D0-859A-4381-A977-FE0865AD0BD7}" type="datetimeFigureOut">
              <a:rPr lang="de-AT"/>
              <a:pPr>
                <a:defRPr/>
              </a:pPr>
              <a:t>10.09.2024</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B1D917DD-5DC1-4345-90EF-5F8120A975E9}" type="slidenum">
              <a:rPr lang="de-AT"/>
              <a:pPr>
                <a:defRPr/>
              </a:pPr>
              <a:t>‹Nr.›</a:t>
            </a:fld>
            <a:endParaRPr lang="de-AT"/>
          </a:p>
        </p:txBody>
      </p:sp>
    </p:spTree>
    <p:extLst>
      <p:ext uri="{BB962C8B-B14F-4D97-AF65-F5344CB8AC3E}">
        <p14:creationId xmlns:p14="http://schemas.microsoft.com/office/powerpoint/2010/main" val="2004691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57172544-DD51-4733-BF14-02A38CF2B63E}" type="datetimeFigureOut">
              <a:rPr lang="de-AT"/>
              <a:pPr>
                <a:defRPr/>
              </a:pPr>
              <a:t>10.09.2024</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7533D39A-2F04-4D1A-9D89-623CA753A9A6}" type="slidenum">
              <a:rPr lang="de-AT"/>
              <a:pPr>
                <a:defRPr/>
              </a:pPr>
              <a:t>‹Nr.›</a:t>
            </a:fld>
            <a:endParaRPr lang="de-AT"/>
          </a:p>
        </p:txBody>
      </p:sp>
    </p:spTree>
    <p:extLst>
      <p:ext uri="{BB962C8B-B14F-4D97-AF65-F5344CB8AC3E}">
        <p14:creationId xmlns:p14="http://schemas.microsoft.com/office/powerpoint/2010/main" val="2819838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21BBA496-65BE-4E2B-8D7D-7F2DDB9C38B4}" type="datetimeFigureOut">
              <a:rPr lang="de-AT"/>
              <a:pPr>
                <a:defRPr/>
              </a:pPr>
              <a:t>10.09.2024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4471724E-32C9-4036-8364-AB50BDE4493F}" type="slidenum">
              <a:rPr lang="de-AT"/>
              <a:pPr>
                <a:defRPr/>
              </a:pPr>
              <a:t>‹Nr.›</a:t>
            </a:fld>
            <a:endParaRPr lang="de-AT"/>
          </a:p>
        </p:txBody>
      </p:sp>
    </p:spTree>
    <p:extLst>
      <p:ext uri="{BB962C8B-B14F-4D97-AF65-F5344CB8AC3E}">
        <p14:creationId xmlns:p14="http://schemas.microsoft.com/office/powerpoint/2010/main" val="1967050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04D219A4-D707-4113-A1D1-BEB803EBA123}" type="datetimeFigureOut">
              <a:rPr lang="de-AT"/>
              <a:pPr>
                <a:defRPr/>
              </a:pPr>
              <a:t>10.09.2024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FF046BA0-FE5F-489A-A229-F71DFE607285}" type="slidenum">
              <a:rPr lang="de-AT"/>
              <a:pPr>
                <a:defRPr/>
              </a:pPr>
              <a:t>‹Nr.›</a:t>
            </a:fld>
            <a:endParaRPr lang="de-AT"/>
          </a:p>
        </p:txBody>
      </p:sp>
    </p:spTree>
    <p:extLst>
      <p:ext uri="{BB962C8B-B14F-4D97-AF65-F5344CB8AC3E}">
        <p14:creationId xmlns:p14="http://schemas.microsoft.com/office/powerpoint/2010/main" val="3807606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795B44B1-6FB6-47C4-AB37-F434EA0450C7}" type="datetimeFigureOut">
              <a:rPr lang="de-AT"/>
              <a:pPr>
                <a:defRPr/>
              </a:pPr>
              <a:t>10.09.2024</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86BC8D9-1D03-4E8D-A2BE-9CE698028371}"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07"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457200" y="1006852"/>
            <a:ext cx="8229600" cy="677108"/>
          </a:xfrm>
        </p:spPr>
        <p:txBody>
          <a:bodyPr/>
          <a:lstStyle/>
          <a:p>
            <a:r>
              <a:rPr lang="de-AT" altLang="de-DE" dirty="0"/>
              <a:t>Push- und </a:t>
            </a:r>
            <a:r>
              <a:rPr lang="de-AT" altLang="de-DE" dirty="0" err="1"/>
              <a:t>Pullfaktoren</a:t>
            </a:r>
            <a:endParaRPr lang="de-AT" altLang="de-DE" dirty="0"/>
          </a:p>
        </p:txBody>
      </p:sp>
      <p:sp>
        <p:nvSpPr>
          <p:cNvPr id="3075" name="Inhaltsplatzhalter 2"/>
          <p:cNvSpPr>
            <a:spLocks noGrp="1"/>
          </p:cNvSpPr>
          <p:nvPr>
            <p:ph idx="1"/>
          </p:nvPr>
        </p:nvSpPr>
        <p:spPr>
          <a:xfrm>
            <a:off x="3635896" y="1772816"/>
            <a:ext cx="2304255" cy="360040"/>
          </a:xfrm>
        </p:spPr>
        <p:txBody>
          <a:bodyPr/>
          <a:lstStyle/>
          <a:p>
            <a:pPr marL="0" indent="0">
              <a:buFont typeface="Arial" charset="0"/>
              <a:buNone/>
            </a:pPr>
            <a:r>
              <a:rPr lang="de-AT" altLang="de-DE" sz="1800" b="0" dirty="0"/>
              <a:t>Menschen werden</a:t>
            </a:r>
            <a:endParaRPr altLang="de-DE" sz="1800" b="0" dirty="0"/>
          </a:p>
        </p:txBody>
      </p:sp>
      <p:sp>
        <p:nvSpPr>
          <p:cNvPr id="11" name="Inhaltsplatzhalter 2"/>
          <p:cNvSpPr txBox="1">
            <a:spLocks/>
          </p:cNvSpPr>
          <p:nvPr/>
        </p:nvSpPr>
        <p:spPr bwMode="auto">
          <a:xfrm>
            <a:off x="723603" y="2204864"/>
            <a:ext cx="1872208"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pPr>
            <a:r>
              <a:rPr lang="de-AT" altLang="de-DE" sz="1200" b="0" dirty="0"/>
              <a:t>„abgestoßen“</a:t>
            </a:r>
          </a:p>
          <a:p>
            <a:pPr marL="0" indent="0" algn="ctr">
              <a:buFont typeface="Arial" charset="0"/>
              <a:buNone/>
            </a:pPr>
            <a:endParaRPr lang="de-AT" altLang="de-DE" sz="1200" b="0" dirty="0"/>
          </a:p>
          <a:p>
            <a:pPr marL="0" indent="0" algn="ctr">
              <a:buFont typeface="Arial" charset="0"/>
              <a:buNone/>
            </a:pPr>
            <a:r>
              <a:rPr lang="de-AT" altLang="de-DE" sz="1200" dirty="0" err="1"/>
              <a:t>Pushfaktoren</a:t>
            </a:r>
            <a:endParaRPr lang="de-AT" altLang="de-DE" sz="1200" dirty="0"/>
          </a:p>
          <a:p>
            <a:pPr marL="0" indent="0" algn="ctr">
              <a:buFont typeface="Arial" charset="0"/>
              <a:buNone/>
            </a:pPr>
            <a:r>
              <a:rPr lang="de-AT" altLang="de-DE" sz="1200" b="0" dirty="0"/>
              <a:t>(push = stoßen)</a:t>
            </a:r>
          </a:p>
          <a:p>
            <a:pPr marL="0" indent="0" algn="ctr">
              <a:buFont typeface="Arial" charset="0"/>
              <a:buNone/>
            </a:pPr>
            <a:endParaRPr lang="de-AT" altLang="de-DE" sz="1200" b="0" dirty="0"/>
          </a:p>
          <a:p>
            <a:pPr marL="0" indent="0" algn="ctr">
              <a:buFont typeface="Arial" charset="0"/>
              <a:buNone/>
            </a:pPr>
            <a:r>
              <a:rPr lang="de-AT" altLang="de-DE" sz="1200" b="0" dirty="0"/>
              <a:t>Gründe, warum</a:t>
            </a:r>
          </a:p>
          <a:p>
            <a:pPr marL="0" indent="0" algn="ctr">
              <a:buFont typeface="Arial" charset="0"/>
              <a:buNone/>
            </a:pPr>
            <a:r>
              <a:rPr lang="de-AT" altLang="de-DE" sz="1200" dirty="0"/>
              <a:t>Menschen abwandern</a:t>
            </a:r>
          </a:p>
        </p:txBody>
      </p:sp>
      <p:sp>
        <p:nvSpPr>
          <p:cNvPr id="18" name="Inhaltsplatzhalter 2"/>
          <p:cNvSpPr txBox="1">
            <a:spLocks/>
          </p:cNvSpPr>
          <p:nvPr/>
        </p:nvSpPr>
        <p:spPr bwMode="auto">
          <a:xfrm>
            <a:off x="467544" y="4524722"/>
            <a:ext cx="2736304" cy="2072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
            </a:pPr>
            <a:r>
              <a:rPr lang="de-AT" altLang="de-DE" sz="1200" b="0" dirty="0"/>
              <a:t>wenige Arbeitsplätze</a:t>
            </a:r>
          </a:p>
          <a:p>
            <a:pPr>
              <a:buFont typeface="Wingdings" panose="05000000000000000000" pitchFamily="2" charset="2"/>
              <a:buChar char="§"/>
            </a:pPr>
            <a:r>
              <a:rPr lang="de-AT" altLang="de-DE" sz="1200" b="0" dirty="0"/>
              <a:t>Pendeln zum Arbeitsplatz</a:t>
            </a:r>
          </a:p>
          <a:p>
            <a:pPr>
              <a:buFont typeface="Wingdings" panose="05000000000000000000" pitchFamily="2" charset="2"/>
              <a:buChar char="§"/>
            </a:pPr>
            <a:r>
              <a:rPr lang="de-AT" altLang="de-DE" sz="1200" b="0" dirty="0"/>
              <a:t>wenige oder weit entfernte Einkaufsmöglichkeiten</a:t>
            </a:r>
          </a:p>
          <a:p>
            <a:pPr>
              <a:buFont typeface="Wingdings" panose="05000000000000000000" pitchFamily="2" charset="2"/>
              <a:buChar char="§"/>
            </a:pPr>
            <a:r>
              <a:rPr lang="de-AT" altLang="de-DE" sz="1200" b="0" dirty="0"/>
              <a:t>geringes Freizeitangebot</a:t>
            </a:r>
          </a:p>
          <a:p>
            <a:pPr>
              <a:buFont typeface="Wingdings" panose="05000000000000000000" pitchFamily="2" charset="2"/>
              <a:buChar char="§"/>
            </a:pPr>
            <a:r>
              <a:rPr lang="de-AT" altLang="de-DE" sz="1200" b="0" dirty="0"/>
              <a:t>Krankenhaus/Fachärzte weit entfernt</a:t>
            </a:r>
          </a:p>
          <a:p>
            <a:pPr>
              <a:buFont typeface="Wingdings" panose="05000000000000000000" pitchFamily="2" charset="2"/>
              <a:buChar char="§"/>
            </a:pPr>
            <a:r>
              <a:rPr lang="de-AT" altLang="de-DE" sz="1200" b="0" dirty="0"/>
              <a:t>keine höheren Schulen, wenige Ausbildungsmöglichkeiten</a:t>
            </a:r>
          </a:p>
        </p:txBody>
      </p:sp>
      <p:sp>
        <p:nvSpPr>
          <p:cNvPr id="29" name="Inhaltsplatzhalter 2"/>
          <p:cNvSpPr txBox="1">
            <a:spLocks/>
          </p:cNvSpPr>
          <p:nvPr/>
        </p:nvSpPr>
        <p:spPr bwMode="auto">
          <a:xfrm>
            <a:off x="5940151" y="4524722"/>
            <a:ext cx="2736304" cy="1496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
            </a:pPr>
            <a:r>
              <a:rPr lang="de-AT" altLang="de-DE" sz="1200" b="0" dirty="0"/>
              <a:t>viele Arbeitsplätze</a:t>
            </a:r>
          </a:p>
          <a:p>
            <a:pPr>
              <a:buFont typeface="Wingdings" panose="05000000000000000000" pitchFamily="2" charset="2"/>
              <a:buChar char="§"/>
            </a:pPr>
            <a:r>
              <a:rPr lang="de-AT" altLang="de-DE" sz="1200" b="0" dirty="0"/>
              <a:t>Nähe zum Arbeitsplatz</a:t>
            </a:r>
          </a:p>
          <a:p>
            <a:pPr>
              <a:buFont typeface="Wingdings" panose="05000000000000000000" pitchFamily="2" charset="2"/>
              <a:buChar char="§"/>
            </a:pPr>
            <a:r>
              <a:rPr lang="de-AT" altLang="de-DE" sz="1200" b="0" dirty="0"/>
              <a:t>viele Einkaufsmöglichkeiten</a:t>
            </a:r>
          </a:p>
          <a:p>
            <a:pPr>
              <a:buFont typeface="Wingdings" panose="05000000000000000000" pitchFamily="2" charset="2"/>
              <a:buChar char="§"/>
            </a:pPr>
            <a:r>
              <a:rPr lang="de-AT" altLang="de-DE" sz="1200" b="0" dirty="0"/>
              <a:t>großes Freizeitangebot</a:t>
            </a:r>
          </a:p>
          <a:p>
            <a:pPr>
              <a:buFont typeface="Wingdings" panose="05000000000000000000" pitchFamily="2" charset="2"/>
              <a:buChar char="§"/>
            </a:pPr>
            <a:r>
              <a:rPr lang="de-AT" altLang="de-DE" sz="1200" b="0" dirty="0"/>
              <a:t>gute ärztliche Versorgung</a:t>
            </a:r>
          </a:p>
          <a:p>
            <a:pPr>
              <a:buFont typeface="Wingdings" panose="05000000000000000000" pitchFamily="2" charset="2"/>
              <a:buChar char="§"/>
            </a:pPr>
            <a:r>
              <a:rPr lang="de-AT" altLang="de-DE" sz="1200" b="0" dirty="0"/>
              <a:t>vielfältige Bildungsmöglichkeiten</a:t>
            </a:r>
          </a:p>
        </p:txBody>
      </p:sp>
      <p:sp>
        <p:nvSpPr>
          <p:cNvPr id="30" name="Inhaltsplatzhalter 2"/>
          <p:cNvSpPr txBox="1">
            <a:spLocks/>
          </p:cNvSpPr>
          <p:nvPr/>
        </p:nvSpPr>
        <p:spPr bwMode="auto">
          <a:xfrm>
            <a:off x="6372199" y="2204864"/>
            <a:ext cx="1872208"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pPr>
            <a:r>
              <a:rPr lang="de-AT" altLang="de-DE" sz="1200" b="0" dirty="0"/>
              <a:t>„angezogen“</a:t>
            </a:r>
          </a:p>
          <a:p>
            <a:pPr marL="0" indent="0" algn="ctr">
              <a:buFont typeface="Arial" charset="0"/>
              <a:buNone/>
            </a:pPr>
            <a:endParaRPr lang="de-AT" altLang="de-DE" sz="1200" b="0" dirty="0"/>
          </a:p>
          <a:p>
            <a:pPr marL="0" indent="0" algn="ctr">
              <a:buFont typeface="Arial" charset="0"/>
              <a:buNone/>
            </a:pPr>
            <a:r>
              <a:rPr lang="de-AT" altLang="de-DE" sz="1200" dirty="0" err="1"/>
              <a:t>Pullfaktoren</a:t>
            </a:r>
            <a:endParaRPr lang="de-AT" altLang="de-DE" sz="1200" dirty="0"/>
          </a:p>
          <a:p>
            <a:pPr marL="0" indent="0" algn="ctr">
              <a:buFont typeface="Arial" charset="0"/>
              <a:buNone/>
            </a:pPr>
            <a:r>
              <a:rPr lang="de-AT" altLang="de-DE" sz="1200" b="0" dirty="0"/>
              <a:t>(pull = ziehen)</a:t>
            </a:r>
          </a:p>
          <a:p>
            <a:pPr marL="0" indent="0" algn="ctr">
              <a:buFont typeface="Arial" charset="0"/>
              <a:buNone/>
            </a:pPr>
            <a:endParaRPr lang="de-AT" altLang="de-DE" sz="1200" b="0" dirty="0"/>
          </a:p>
          <a:p>
            <a:pPr marL="0" indent="0" algn="ctr">
              <a:buFont typeface="Arial" charset="0"/>
              <a:buNone/>
            </a:pPr>
            <a:r>
              <a:rPr lang="de-AT" altLang="de-DE" sz="1200" b="0" dirty="0"/>
              <a:t>Gründe, warum</a:t>
            </a:r>
          </a:p>
          <a:p>
            <a:pPr marL="0" indent="0" algn="ctr">
              <a:buFont typeface="Arial" charset="0"/>
              <a:buNone/>
            </a:pPr>
            <a:r>
              <a:rPr lang="de-AT" altLang="de-DE" sz="1200" dirty="0"/>
              <a:t>Menschen zuwandern</a:t>
            </a:r>
          </a:p>
        </p:txBody>
      </p:sp>
      <p:sp>
        <p:nvSpPr>
          <p:cNvPr id="2" name="Rechteck 1"/>
          <p:cNvSpPr/>
          <p:nvPr/>
        </p:nvSpPr>
        <p:spPr>
          <a:xfrm>
            <a:off x="467543" y="931615"/>
            <a:ext cx="8208910" cy="7920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3" name="Rechteck 12"/>
          <p:cNvSpPr/>
          <p:nvPr/>
        </p:nvSpPr>
        <p:spPr>
          <a:xfrm>
            <a:off x="467544" y="1723703"/>
            <a:ext cx="8208911" cy="48116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4" name="Rechteck 13"/>
          <p:cNvSpPr/>
          <p:nvPr/>
        </p:nvSpPr>
        <p:spPr>
          <a:xfrm>
            <a:off x="467545" y="2204864"/>
            <a:ext cx="8208910" cy="194421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9" name="Rechteck 18"/>
          <p:cNvSpPr/>
          <p:nvPr/>
        </p:nvSpPr>
        <p:spPr>
          <a:xfrm>
            <a:off x="467543" y="4149080"/>
            <a:ext cx="8208909" cy="22901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1" name="Pfeil nach unten 20"/>
          <p:cNvSpPr/>
          <p:nvPr/>
        </p:nvSpPr>
        <p:spPr>
          <a:xfrm>
            <a:off x="1587699" y="2450133"/>
            <a:ext cx="144016" cy="186779"/>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22" name="Pfeil nach unten 21"/>
          <p:cNvSpPr/>
          <p:nvPr/>
        </p:nvSpPr>
        <p:spPr>
          <a:xfrm>
            <a:off x="7236296" y="2450133"/>
            <a:ext cx="144016" cy="186779"/>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23" name="Pfeil nach unten 22"/>
          <p:cNvSpPr/>
          <p:nvPr/>
        </p:nvSpPr>
        <p:spPr>
          <a:xfrm>
            <a:off x="7236296" y="4055690"/>
            <a:ext cx="144016" cy="186779"/>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24" name="Pfeil nach unten 23"/>
          <p:cNvSpPr/>
          <p:nvPr/>
        </p:nvSpPr>
        <p:spPr>
          <a:xfrm>
            <a:off x="7236295" y="3158269"/>
            <a:ext cx="144016" cy="186779"/>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25" name="Pfeil nach unten 24"/>
          <p:cNvSpPr/>
          <p:nvPr/>
        </p:nvSpPr>
        <p:spPr>
          <a:xfrm>
            <a:off x="1587699" y="4055690"/>
            <a:ext cx="144016" cy="186779"/>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26" name="Pfeil nach unten 25"/>
          <p:cNvSpPr/>
          <p:nvPr/>
        </p:nvSpPr>
        <p:spPr>
          <a:xfrm>
            <a:off x="1587699" y="3176972"/>
            <a:ext cx="144016" cy="186779"/>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27" name="Rechteck 26"/>
          <p:cNvSpPr/>
          <p:nvPr/>
        </p:nvSpPr>
        <p:spPr>
          <a:xfrm>
            <a:off x="467542" y="2204864"/>
            <a:ext cx="4104455" cy="194421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8" name="Rechteck 27"/>
          <p:cNvSpPr/>
          <p:nvPr/>
        </p:nvSpPr>
        <p:spPr>
          <a:xfrm>
            <a:off x="4571997" y="2204863"/>
            <a:ext cx="4104455" cy="194421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1" name="Pfeil nach unten 30"/>
          <p:cNvSpPr/>
          <p:nvPr/>
        </p:nvSpPr>
        <p:spPr>
          <a:xfrm rot="18360000">
            <a:off x="6195167" y="1813980"/>
            <a:ext cx="229892" cy="609499"/>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a:p>
        </p:txBody>
      </p:sp>
      <p:sp>
        <p:nvSpPr>
          <p:cNvPr id="32" name="Pfeil nach unten 31"/>
          <p:cNvSpPr/>
          <p:nvPr/>
        </p:nvSpPr>
        <p:spPr>
          <a:xfrm rot="3240000">
            <a:off x="2835575" y="1797051"/>
            <a:ext cx="247497" cy="639793"/>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xEl>
                                              <p:pRg st="5" end="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8">
                                            <p:txEl>
                                              <p:pRg st="0" end="0"/>
                                            </p:txEl>
                                          </p:spTgt>
                                        </p:tgtEl>
                                        <p:attrNameLst>
                                          <p:attrName>style.visibility</p:attrName>
                                        </p:attrNameLst>
                                      </p:cBhvr>
                                      <p:to>
                                        <p:strVal val="visible"/>
                                      </p:to>
                                    </p:set>
                                    <p:anim calcmode="lin" valueType="num">
                                      <p:cBhvr additive="base">
                                        <p:cTn id="43" dur="500" fill="hold"/>
                                        <p:tgtEl>
                                          <p:spTgt spid="18">
                                            <p:txEl>
                                              <p:pRg st="0" end="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18">
                                            <p:txEl>
                                              <p:pRg st="1" end="1"/>
                                            </p:txEl>
                                          </p:spTgt>
                                        </p:tgtEl>
                                        <p:attrNameLst>
                                          <p:attrName>style.visibility</p:attrName>
                                        </p:attrNameLst>
                                      </p:cBhvr>
                                      <p:to>
                                        <p:strVal val="visible"/>
                                      </p:to>
                                    </p:set>
                                    <p:anim calcmode="lin" valueType="num">
                                      <p:cBhvr additive="base">
                                        <p:cTn id="49" dur="500" fill="hold"/>
                                        <p:tgtEl>
                                          <p:spTgt spid="18">
                                            <p:txEl>
                                              <p:pRg st="1" end="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18">
                                            <p:txEl>
                                              <p:pRg st="2" end="2"/>
                                            </p:txEl>
                                          </p:spTgt>
                                        </p:tgtEl>
                                        <p:attrNameLst>
                                          <p:attrName>style.visibility</p:attrName>
                                        </p:attrNameLst>
                                      </p:cBhvr>
                                      <p:to>
                                        <p:strVal val="visible"/>
                                      </p:to>
                                    </p:set>
                                    <p:anim calcmode="lin" valueType="num">
                                      <p:cBhvr additive="base">
                                        <p:cTn id="55" dur="500" fill="hold"/>
                                        <p:tgtEl>
                                          <p:spTgt spid="18">
                                            <p:txEl>
                                              <p:pRg st="2" end="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18">
                                            <p:txEl>
                                              <p:pRg st="3" end="3"/>
                                            </p:txEl>
                                          </p:spTgt>
                                        </p:tgtEl>
                                        <p:attrNameLst>
                                          <p:attrName>style.visibility</p:attrName>
                                        </p:attrNameLst>
                                      </p:cBhvr>
                                      <p:to>
                                        <p:strVal val="visible"/>
                                      </p:to>
                                    </p:set>
                                    <p:anim calcmode="lin" valueType="num">
                                      <p:cBhvr additive="base">
                                        <p:cTn id="61" dur="500" fill="hold"/>
                                        <p:tgtEl>
                                          <p:spTgt spid="18">
                                            <p:txEl>
                                              <p:pRg st="3" end="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1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18">
                                            <p:txEl>
                                              <p:pRg st="4" end="4"/>
                                            </p:txEl>
                                          </p:spTgt>
                                        </p:tgtEl>
                                        <p:attrNameLst>
                                          <p:attrName>style.visibility</p:attrName>
                                        </p:attrNameLst>
                                      </p:cBhvr>
                                      <p:to>
                                        <p:strVal val="visible"/>
                                      </p:to>
                                    </p:set>
                                    <p:anim calcmode="lin" valueType="num">
                                      <p:cBhvr additive="base">
                                        <p:cTn id="67" dur="500" fill="hold"/>
                                        <p:tgtEl>
                                          <p:spTgt spid="18">
                                            <p:txEl>
                                              <p:pRg st="4" end="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1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nodeType="clickEffect">
                                  <p:stCondLst>
                                    <p:cond delay="0"/>
                                  </p:stCondLst>
                                  <p:childTnLst>
                                    <p:set>
                                      <p:cBhvr>
                                        <p:cTn id="72" dur="1" fill="hold">
                                          <p:stCondLst>
                                            <p:cond delay="0"/>
                                          </p:stCondLst>
                                        </p:cTn>
                                        <p:tgtEl>
                                          <p:spTgt spid="18">
                                            <p:txEl>
                                              <p:pRg st="5" end="5"/>
                                            </p:txEl>
                                          </p:spTgt>
                                        </p:tgtEl>
                                        <p:attrNameLst>
                                          <p:attrName>style.visibility</p:attrName>
                                        </p:attrNameLst>
                                      </p:cBhvr>
                                      <p:to>
                                        <p:strVal val="visible"/>
                                      </p:to>
                                    </p:set>
                                    <p:anim calcmode="lin" valueType="num">
                                      <p:cBhvr additive="base">
                                        <p:cTn id="73" dur="500" fill="hold"/>
                                        <p:tgtEl>
                                          <p:spTgt spid="18">
                                            <p:txEl>
                                              <p:pRg st="5" end="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1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30">
                                            <p:txEl>
                                              <p:pRg st="2" end="2"/>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0">
                                            <p:txEl>
                                              <p:pRg st="3" end="3"/>
                                            </p:txEl>
                                          </p:spTgt>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24"/>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nodeType="clickEffect">
                                  <p:stCondLst>
                                    <p:cond delay="0"/>
                                  </p:stCondLst>
                                  <p:childTnLst>
                                    <p:set>
                                      <p:cBhvr>
                                        <p:cTn id="100" dur="1" fill="hold">
                                          <p:stCondLst>
                                            <p:cond delay="0"/>
                                          </p:stCondLst>
                                        </p:cTn>
                                        <p:tgtEl>
                                          <p:spTgt spid="30">
                                            <p:txEl>
                                              <p:pRg st="5" end="5"/>
                                            </p:txEl>
                                          </p:spTgt>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30">
                                            <p:txEl>
                                              <p:pRg st="6" end="6"/>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23"/>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2" presetClass="entr" presetSubtype="2" fill="hold" nodeType="clickEffect">
                                  <p:stCondLst>
                                    <p:cond delay="0"/>
                                  </p:stCondLst>
                                  <p:childTnLst>
                                    <p:set>
                                      <p:cBhvr>
                                        <p:cTn id="110" dur="1" fill="hold">
                                          <p:stCondLst>
                                            <p:cond delay="0"/>
                                          </p:stCondLst>
                                        </p:cTn>
                                        <p:tgtEl>
                                          <p:spTgt spid="29">
                                            <p:txEl>
                                              <p:pRg st="0" end="0"/>
                                            </p:txEl>
                                          </p:spTgt>
                                        </p:tgtEl>
                                        <p:attrNameLst>
                                          <p:attrName>style.visibility</p:attrName>
                                        </p:attrNameLst>
                                      </p:cBhvr>
                                      <p:to>
                                        <p:strVal val="visible"/>
                                      </p:to>
                                    </p:set>
                                    <p:anim calcmode="lin" valueType="num">
                                      <p:cBhvr additive="base">
                                        <p:cTn id="111" dur="500" fill="hold"/>
                                        <p:tgtEl>
                                          <p:spTgt spid="29">
                                            <p:txEl>
                                              <p:pRg st="0" end="0"/>
                                            </p:txEl>
                                          </p:spTgt>
                                        </p:tgtEl>
                                        <p:attrNameLst>
                                          <p:attrName>ppt_x</p:attrName>
                                        </p:attrNameLst>
                                      </p:cBhvr>
                                      <p:tavLst>
                                        <p:tav tm="0">
                                          <p:val>
                                            <p:strVal val="1+#ppt_w/2"/>
                                          </p:val>
                                        </p:tav>
                                        <p:tav tm="100000">
                                          <p:val>
                                            <p:strVal val="#ppt_x"/>
                                          </p:val>
                                        </p:tav>
                                      </p:tavLst>
                                    </p:anim>
                                    <p:anim calcmode="lin" valueType="num">
                                      <p:cBhvr additive="base">
                                        <p:cTn id="112" dur="500" fill="hold"/>
                                        <p:tgtEl>
                                          <p:spTgt spid="2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2" fill="hold" nodeType="clickEffect">
                                  <p:stCondLst>
                                    <p:cond delay="0"/>
                                  </p:stCondLst>
                                  <p:childTnLst>
                                    <p:set>
                                      <p:cBhvr>
                                        <p:cTn id="116" dur="1" fill="hold">
                                          <p:stCondLst>
                                            <p:cond delay="0"/>
                                          </p:stCondLst>
                                        </p:cTn>
                                        <p:tgtEl>
                                          <p:spTgt spid="29">
                                            <p:txEl>
                                              <p:pRg st="1" end="1"/>
                                            </p:txEl>
                                          </p:spTgt>
                                        </p:tgtEl>
                                        <p:attrNameLst>
                                          <p:attrName>style.visibility</p:attrName>
                                        </p:attrNameLst>
                                      </p:cBhvr>
                                      <p:to>
                                        <p:strVal val="visible"/>
                                      </p:to>
                                    </p:set>
                                    <p:anim calcmode="lin" valueType="num">
                                      <p:cBhvr additive="base">
                                        <p:cTn id="117" dur="500" fill="hold"/>
                                        <p:tgtEl>
                                          <p:spTgt spid="29">
                                            <p:txEl>
                                              <p:pRg st="1" end="1"/>
                                            </p:txEl>
                                          </p:spTgt>
                                        </p:tgtEl>
                                        <p:attrNameLst>
                                          <p:attrName>ppt_x</p:attrName>
                                        </p:attrNameLst>
                                      </p:cBhvr>
                                      <p:tavLst>
                                        <p:tav tm="0">
                                          <p:val>
                                            <p:strVal val="1+#ppt_w/2"/>
                                          </p:val>
                                        </p:tav>
                                        <p:tav tm="100000">
                                          <p:val>
                                            <p:strVal val="#ppt_x"/>
                                          </p:val>
                                        </p:tav>
                                      </p:tavLst>
                                    </p:anim>
                                    <p:anim calcmode="lin" valueType="num">
                                      <p:cBhvr additive="base">
                                        <p:cTn id="118" dur="500" fill="hold"/>
                                        <p:tgtEl>
                                          <p:spTgt spid="2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2" fill="hold" nodeType="clickEffect">
                                  <p:stCondLst>
                                    <p:cond delay="0"/>
                                  </p:stCondLst>
                                  <p:childTnLst>
                                    <p:set>
                                      <p:cBhvr>
                                        <p:cTn id="122" dur="1" fill="hold">
                                          <p:stCondLst>
                                            <p:cond delay="0"/>
                                          </p:stCondLst>
                                        </p:cTn>
                                        <p:tgtEl>
                                          <p:spTgt spid="29">
                                            <p:txEl>
                                              <p:pRg st="2" end="2"/>
                                            </p:txEl>
                                          </p:spTgt>
                                        </p:tgtEl>
                                        <p:attrNameLst>
                                          <p:attrName>style.visibility</p:attrName>
                                        </p:attrNameLst>
                                      </p:cBhvr>
                                      <p:to>
                                        <p:strVal val="visible"/>
                                      </p:to>
                                    </p:set>
                                    <p:anim calcmode="lin" valueType="num">
                                      <p:cBhvr additive="base">
                                        <p:cTn id="123" dur="500" fill="hold"/>
                                        <p:tgtEl>
                                          <p:spTgt spid="29">
                                            <p:txEl>
                                              <p:pRg st="2" end="2"/>
                                            </p:txEl>
                                          </p:spTgt>
                                        </p:tgtEl>
                                        <p:attrNameLst>
                                          <p:attrName>ppt_x</p:attrName>
                                        </p:attrNameLst>
                                      </p:cBhvr>
                                      <p:tavLst>
                                        <p:tav tm="0">
                                          <p:val>
                                            <p:strVal val="1+#ppt_w/2"/>
                                          </p:val>
                                        </p:tav>
                                        <p:tav tm="100000">
                                          <p:val>
                                            <p:strVal val="#ppt_x"/>
                                          </p:val>
                                        </p:tav>
                                      </p:tavLst>
                                    </p:anim>
                                    <p:anim calcmode="lin" valueType="num">
                                      <p:cBhvr additive="base">
                                        <p:cTn id="124" dur="500" fill="hold"/>
                                        <p:tgtEl>
                                          <p:spTgt spid="2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2" presetClass="entr" presetSubtype="2" fill="hold" nodeType="clickEffect">
                                  <p:stCondLst>
                                    <p:cond delay="0"/>
                                  </p:stCondLst>
                                  <p:childTnLst>
                                    <p:set>
                                      <p:cBhvr>
                                        <p:cTn id="128" dur="1" fill="hold">
                                          <p:stCondLst>
                                            <p:cond delay="0"/>
                                          </p:stCondLst>
                                        </p:cTn>
                                        <p:tgtEl>
                                          <p:spTgt spid="29">
                                            <p:txEl>
                                              <p:pRg st="3" end="3"/>
                                            </p:txEl>
                                          </p:spTgt>
                                        </p:tgtEl>
                                        <p:attrNameLst>
                                          <p:attrName>style.visibility</p:attrName>
                                        </p:attrNameLst>
                                      </p:cBhvr>
                                      <p:to>
                                        <p:strVal val="visible"/>
                                      </p:to>
                                    </p:set>
                                    <p:anim calcmode="lin" valueType="num">
                                      <p:cBhvr additive="base">
                                        <p:cTn id="129" dur="500" fill="hold"/>
                                        <p:tgtEl>
                                          <p:spTgt spid="29">
                                            <p:txEl>
                                              <p:pRg st="3" end="3"/>
                                            </p:txEl>
                                          </p:spTgt>
                                        </p:tgtEl>
                                        <p:attrNameLst>
                                          <p:attrName>ppt_x</p:attrName>
                                        </p:attrNameLst>
                                      </p:cBhvr>
                                      <p:tavLst>
                                        <p:tav tm="0">
                                          <p:val>
                                            <p:strVal val="1+#ppt_w/2"/>
                                          </p:val>
                                        </p:tav>
                                        <p:tav tm="100000">
                                          <p:val>
                                            <p:strVal val="#ppt_x"/>
                                          </p:val>
                                        </p:tav>
                                      </p:tavLst>
                                    </p:anim>
                                    <p:anim calcmode="lin" valueType="num">
                                      <p:cBhvr additive="base">
                                        <p:cTn id="130" dur="500" fill="hold"/>
                                        <p:tgtEl>
                                          <p:spTgt spid="2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2" presetClass="entr" presetSubtype="2" fill="hold" nodeType="clickEffect">
                                  <p:stCondLst>
                                    <p:cond delay="0"/>
                                  </p:stCondLst>
                                  <p:childTnLst>
                                    <p:set>
                                      <p:cBhvr>
                                        <p:cTn id="134" dur="1" fill="hold">
                                          <p:stCondLst>
                                            <p:cond delay="0"/>
                                          </p:stCondLst>
                                        </p:cTn>
                                        <p:tgtEl>
                                          <p:spTgt spid="29">
                                            <p:txEl>
                                              <p:pRg st="4" end="4"/>
                                            </p:txEl>
                                          </p:spTgt>
                                        </p:tgtEl>
                                        <p:attrNameLst>
                                          <p:attrName>style.visibility</p:attrName>
                                        </p:attrNameLst>
                                      </p:cBhvr>
                                      <p:to>
                                        <p:strVal val="visible"/>
                                      </p:to>
                                    </p:set>
                                    <p:anim calcmode="lin" valueType="num">
                                      <p:cBhvr additive="base">
                                        <p:cTn id="135" dur="500" fill="hold"/>
                                        <p:tgtEl>
                                          <p:spTgt spid="29">
                                            <p:txEl>
                                              <p:pRg st="4" end="4"/>
                                            </p:txEl>
                                          </p:spTgt>
                                        </p:tgtEl>
                                        <p:attrNameLst>
                                          <p:attrName>ppt_x</p:attrName>
                                        </p:attrNameLst>
                                      </p:cBhvr>
                                      <p:tavLst>
                                        <p:tav tm="0">
                                          <p:val>
                                            <p:strVal val="1+#ppt_w/2"/>
                                          </p:val>
                                        </p:tav>
                                        <p:tav tm="100000">
                                          <p:val>
                                            <p:strVal val="#ppt_x"/>
                                          </p:val>
                                        </p:tav>
                                      </p:tavLst>
                                    </p:anim>
                                    <p:anim calcmode="lin" valueType="num">
                                      <p:cBhvr additive="base">
                                        <p:cTn id="136" dur="500" fill="hold"/>
                                        <p:tgtEl>
                                          <p:spTgt spid="2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2" presetClass="entr" presetSubtype="2" fill="hold" nodeType="clickEffect">
                                  <p:stCondLst>
                                    <p:cond delay="0"/>
                                  </p:stCondLst>
                                  <p:childTnLst>
                                    <p:set>
                                      <p:cBhvr>
                                        <p:cTn id="140" dur="1" fill="hold">
                                          <p:stCondLst>
                                            <p:cond delay="0"/>
                                          </p:stCondLst>
                                        </p:cTn>
                                        <p:tgtEl>
                                          <p:spTgt spid="29">
                                            <p:txEl>
                                              <p:pRg st="5" end="5"/>
                                            </p:txEl>
                                          </p:spTgt>
                                        </p:tgtEl>
                                        <p:attrNameLst>
                                          <p:attrName>style.visibility</p:attrName>
                                        </p:attrNameLst>
                                      </p:cBhvr>
                                      <p:to>
                                        <p:strVal val="visible"/>
                                      </p:to>
                                    </p:set>
                                    <p:anim calcmode="lin" valueType="num">
                                      <p:cBhvr additive="base">
                                        <p:cTn id="141" dur="500" fill="hold"/>
                                        <p:tgtEl>
                                          <p:spTgt spid="29">
                                            <p:txEl>
                                              <p:pRg st="5" end="5"/>
                                            </p:txEl>
                                          </p:spTgt>
                                        </p:tgtEl>
                                        <p:attrNameLst>
                                          <p:attrName>ppt_x</p:attrName>
                                        </p:attrNameLst>
                                      </p:cBhvr>
                                      <p:tavLst>
                                        <p:tav tm="0">
                                          <p:val>
                                            <p:strVal val="1+#ppt_w/2"/>
                                          </p:val>
                                        </p:tav>
                                        <p:tav tm="100000">
                                          <p:val>
                                            <p:strVal val="#ppt_x"/>
                                          </p:val>
                                        </p:tav>
                                      </p:tavLst>
                                    </p:anim>
                                    <p:anim calcmode="lin" valueType="num">
                                      <p:cBhvr additive="base">
                                        <p:cTn id="142" dur="500" fill="hold"/>
                                        <p:tgtEl>
                                          <p:spTgt spid="2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31" grpId="0" animBg="1"/>
      <p:bldP spid="3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620689"/>
            <a:ext cx="3744912" cy="5113362"/>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br>
              <a:rPr lang="de-DE" altLang="de-DE" sz="1100" b="1" kern="0" dirty="0">
                <a:solidFill>
                  <a:srgbClr val="000000"/>
                </a:solidFill>
                <a:latin typeface="Syntax LT Std"/>
                <a:cs typeface="Arial" pitchFamily="34" charset="0"/>
              </a:rPr>
            </a:b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„Freizeit und Wohnen – Beispiel: Granit- und </a:t>
            </a:r>
            <a:r>
              <a:rPr lang="de-DE" altLang="de-DE" sz="1200" kern="0" dirty="0" err="1">
                <a:solidFill>
                  <a:srgbClr val="000000"/>
                </a:solidFill>
                <a:latin typeface="Arial" pitchFamily="34" charset="0"/>
                <a:cs typeface="Arial" pitchFamily="34" charset="0"/>
              </a:rPr>
              <a:t>Gneishochland</a:t>
            </a:r>
            <a:r>
              <a:rPr lang="de-DE" altLang="de-DE" sz="1200" kern="0" dirty="0">
                <a:solidFill>
                  <a:srgbClr val="000000"/>
                </a:solidFill>
                <a:latin typeface="Arial" pitchFamily="34" charset="0"/>
                <a:cs typeface="Arial" pitchFamily="34" charset="0"/>
              </a:rPr>
              <a:t>“ auf den Seiten 22 und 23 im Schulbuch </a:t>
            </a:r>
            <a:br>
              <a:rPr lang="de-DE" altLang="de-DE" sz="1200" kern="0" dirty="0">
                <a:solidFill>
                  <a:srgbClr val="000000"/>
                </a:solidFill>
                <a:latin typeface="Arial" pitchFamily="34" charset="0"/>
                <a:cs typeface="Arial" pitchFamily="34" charset="0"/>
              </a:rPr>
            </a:b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Vertiefung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249</Words>
  <Application>Microsoft Office PowerPoint</Application>
  <PresentationFormat>Bildschirmpräsentation (4:3)</PresentationFormat>
  <Paragraphs>44</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Push- und Pullfaktoren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213</cp:revision>
  <dcterms:created xsi:type="dcterms:W3CDTF">2013-10-08T07:58:50Z</dcterms:created>
  <dcterms:modified xsi:type="dcterms:W3CDTF">2024-09-10T14:47:47Z</dcterms:modified>
</cp:coreProperties>
</file>