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7" r:id="rId2"/>
    <p:sldId id="298" r:id="rId3"/>
    <p:sldId id="299" r:id="rId4"/>
    <p:sldId id="300" r:id="rId5"/>
    <p:sldId id="301" r:id="rId6"/>
    <p:sldId id="302" r:id="rId7"/>
    <p:sldId id="303" r:id="rId8"/>
    <p:sldId id="304" r:id="rId9"/>
    <p:sldId id="305" r:id="rId10"/>
    <p:sldId id="307" r:id="rId11"/>
    <p:sldId id="308" r:id="rId12"/>
    <p:sldId id="309" r:id="rId13"/>
    <p:sldId id="310" r:id="rId1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79" d="100"/>
          <a:sy n="79" d="100"/>
        </p:scale>
        <p:origin x="102" y="76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6236678-C402-4BBD-C1B9-7AABD438F73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6C49541E-A6B1-07D6-DDE0-52DC93702DB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965EC0-7105-4F25-B152-000DE6C3B970}" type="datetimeFigureOut">
              <a:rPr lang="de-AT"/>
              <a:pPr>
                <a:defRPr/>
              </a:pPr>
              <a:t>22.05.2023</a:t>
            </a:fld>
            <a:endParaRPr lang="de-AT"/>
          </a:p>
        </p:txBody>
      </p:sp>
      <p:sp>
        <p:nvSpPr>
          <p:cNvPr id="4" name="Fußzeilenplatzhalter 3">
            <a:extLst>
              <a:ext uri="{FF2B5EF4-FFF2-40B4-BE49-F238E27FC236}">
                <a16:creationId xmlns:a16="http://schemas.microsoft.com/office/drawing/2014/main" id="{6CB516F5-00ED-DC1A-A1D6-541836AC426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FE5E9519-2BA9-07B7-17B3-FA890414743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5AC414-4156-4534-9BC3-A9C13051303C}" type="slidenum">
              <a:rPr lang="de-AT" altLang="de-DE"/>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0D21EAC-0EA9-34AA-EAD1-74F6BCCB66B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7261A9A6-E3C6-C411-576A-E867E240791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A2D14BF-0AD1-4877-AC75-DD90D9E81DB2}" type="datetimeFigureOut">
              <a:rPr lang="de-AT"/>
              <a:pPr>
                <a:defRPr/>
              </a:pPr>
              <a:t>22.05.2023</a:t>
            </a:fld>
            <a:endParaRPr lang="de-AT"/>
          </a:p>
        </p:txBody>
      </p:sp>
      <p:sp>
        <p:nvSpPr>
          <p:cNvPr id="4" name="Folienbildplatzhalter 3">
            <a:extLst>
              <a:ext uri="{FF2B5EF4-FFF2-40B4-BE49-F238E27FC236}">
                <a16:creationId xmlns:a16="http://schemas.microsoft.com/office/drawing/2014/main" id="{23CB84D8-8364-CB6E-1D43-3FA119A430D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26C33217-CED0-6852-8247-61CF9ECC311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3A926F90-B5B3-EC1C-FC35-4A0FD31739D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D6272085-9C81-265F-CB11-B2051AF85AC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2EE6D98-4A5E-46AB-AA7A-005C8722361E}" type="slidenum">
              <a:rPr lang="de-AT" altLang="de-DE"/>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21802852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323850" y="2060575"/>
            <a:ext cx="8229600" cy="408305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9472B48-BDA3-B36B-3E3E-C7020AFEEB5B}"/>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0A5A2D5-63F0-48A8-BDA0-44B65F62F8AC}" type="datetimeFigureOut">
              <a:rPr lang="de-AT"/>
              <a:pPr>
                <a:defRPr/>
              </a:pPr>
              <a:t>22.05.2023</a:t>
            </a:fld>
            <a:endParaRPr lang="de-AT"/>
          </a:p>
        </p:txBody>
      </p:sp>
      <p:sp>
        <p:nvSpPr>
          <p:cNvPr id="5" name="Fußzeilenplatzhalter 4">
            <a:extLst>
              <a:ext uri="{FF2B5EF4-FFF2-40B4-BE49-F238E27FC236}">
                <a16:creationId xmlns:a16="http://schemas.microsoft.com/office/drawing/2014/main" id="{4E81DEAA-5227-C852-6471-607D13614120}"/>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FB27571-B3DC-0544-CC1B-02FA59B967B5}"/>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8F33DCFB-81F0-4DFF-8988-2BB8AFC13C3E}" type="slidenum">
              <a:rPr lang="de-AT" altLang="de-DE"/>
              <a:pPr/>
              <a:t>‹Nr.›</a:t>
            </a:fld>
            <a:endParaRPr lang="de-AT" altLang="de-DE"/>
          </a:p>
        </p:txBody>
      </p:sp>
    </p:spTree>
    <p:extLst>
      <p:ext uri="{BB962C8B-B14F-4D97-AF65-F5344CB8AC3E}">
        <p14:creationId xmlns:p14="http://schemas.microsoft.com/office/powerpoint/2010/main" val="380056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3BAA3C5-640E-D249-570E-05E6B0FE743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90C5879B-F01E-4B49-9892-27D08747B50A}" type="datetimeFigureOut">
              <a:rPr lang="de-AT"/>
              <a:pPr>
                <a:defRPr/>
              </a:pPr>
              <a:t>22.05.2023</a:t>
            </a:fld>
            <a:endParaRPr lang="de-AT"/>
          </a:p>
        </p:txBody>
      </p:sp>
      <p:sp>
        <p:nvSpPr>
          <p:cNvPr id="5" name="Fußzeilenplatzhalter 4">
            <a:extLst>
              <a:ext uri="{FF2B5EF4-FFF2-40B4-BE49-F238E27FC236}">
                <a16:creationId xmlns:a16="http://schemas.microsoft.com/office/drawing/2014/main" id="{49377653-0C68-8F2B-D066-6D4E354C8226}"/>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EF1493EF-D788-6F7A-363D-AF4081241F53}"/>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E8A0064B-D310-46AC-88E0-E302768DAEF3}" type="slidenum">
              <a:rPr lang="de-AT" altLang="de-DE"/>
              <a:pPr/>
              <a:t>‹Nr.›</a:t>
            </a:fld>
            <a:endParaRPr lang="de-AT" altLang="de-DE"/>
          </a:p>
        </p:txBody>
      </p:sp>
    </p:spTree>
    <p:extLst>
      <p:ext uri="{BB962C8B-B14F-4D97-AF65-F5344CB8AC3E}">
        <p14:creationId xmlns:p14="http://schemas.microsoft.com/office/powerpoint/2010/main" val="410841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a:prstGeom prst="rect">
            <a:avLst/>
          </a:prstGeom>
        </p:spPr>
        <p:txBody>
          <a:bodyPr/>
          <a:lstStyle/>
          <a:p>
            <a:r>
              <a:rPr lang="de-DE" dirty="0"/>
              <a:t>Titelmasterformat durch Klicken bearbeiten</a:t>
            </a:r>
            <a:endParaRPr lang="de-AT" dirty="0"/>
          </a:p>
        </p:txBody>
      </p:sp>
      <p:sp>
        <p:nvSpPr>
          <p:cNvPr id="3" name="Inhaltsplatzhalter 2"/>
          <p:cNvSpPr>
            <a:spLocks noGrp="1"/>
          </p:cNvSpPr>
          <p:nvPr>
            <p:ph idx="1"/>
          </p:nvPr>
        </p:nvSpPr>
        <p:spPr>
          <a:xfrm>
            <a:off x="323850" y="2060575"/>
            <a:ext cx="8229600" cy="40830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632F8059-2E85-2FAF-FF90-3BFAB9F1F21F}"/>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B53F1478-CCFC-4CAD-B35B-835F86D45F40}" type="datetimeFigureOut">
              <a:rPr lang="de-AT"/>
              <a:pPr>
                <a:defRPr/>
              </a:pPr>
              <a:t>22.05.2023</a:t>
            </a:fld>
            <a:endParaRPr lang="de-AT"/>
          </a:p>
        </p:txBody>
      </p:sp>
      <p:sp>
        <p:nvSpPr>
          <p:cNvPr id="5" name="Fußzeilenplatzhalter 4">
            <a:extLst>
              <a:ext uri="{FF2B5EF4-FFF2-40B4-BE49-F238E27FC236}">
                <a16:creationId xmlns:a16="http://schemas.microsoft.com/office/drawing/2014/main" id="{575AE1DD-C162-2350-3426-48E30BCADD0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4B0320C-2804-BCC4-1782-03942CCE3E01}"/>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2BAA58FF-F84E-4B1E-B989-B099FAC223DA}" type="slidenum">
              <a:rPr lang="de-AT" altLang="de-DE"/>
              <a:pPr/>
              <a:t>‹Nr.›</a:t>
            </a:fld>
            <a:endParaRPr lang="de-AT" altLang="de-DE"/>
          </a:p>
        </p:txBody>
      </p:sp>
    </p:spTree>
    <p:extLst>
      <p:ext uri="{BB962C8B-B14F-4D97-AF65-F5344CB8AC3E}">
        <p14:creationId xmlns:p14="http://schemas.microsoft.com/office/powerpoint/2010/main" val="37009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54370A49-9249-B764-50BA-8D6522BA749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06E19CCF-1EDC-4EE7-9D23-837695A8BD9D}" type="datetimeFigureOut">
              <a:rPr lang="de-AT"/>
              <a:pPr>
                <a:defRPr/>
              </a:pPr>
              <a:t>22.05.2023</a:t>
            </a:fld>
            <a:endParaRPr lang="de-AT"/>
          </a:p>
        </p:txBody>
      </p:sp>
      <p:sp>
        <p:nvSpPr>
          <p:cNvPr id="5" name="Fußzeilenplatzhalter 4">
            <a:extLst>
              <a:ext uri="{FF2B5EF4-FFF2-40B4-BE49-F238E27FC236}">
                <a16:creationId xmlns:a16="http://schemas.microsoft.com/office/drawing/2014/main" id="{0AFD7715-53ED-2A10-E304-FDE110EC33E5}"/>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79170DA2-C9AA-CD4B-64D7-F91405F81544}"/>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725F01DB-297C-4B2A-B309-A90880B1AF9E}" type="slidenum">
              <a:rPr lang="de-AT" altLang="de-DE"/>
              <a:pPr/>
              <a:t>‹Nr.›</a:t>
            </a:fld>
            <a:endParaRPr lang="de-AT" altLang="de-DE"/>
          </a:p>
        </p:txBody>
      </p:sp>
    </p:spTree>
    <p:extLst>
      <p:ext uri="{BB962C8B-B14F-4D97-AF65-F5344CB8AC3E}">
        <p14:creationId xmlns:p14="http://schemas.microsoft.com/office/powerpoint/2010/main" val="108065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4AF7BD33-1B48-2140-AC20-B45ECDE035E7}"/>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E7BC04A8-4301-4FB7-B77F-728784F7CA75}" type="datetimeFigureOut">
              <a:rPr lang="de-AT"/>
              <a:pPr>
                <a:defRPr/>
              </a:pPr>
              <a:t>22.05.2023</a:t>
            </a:fld>
            <a:endParaRPr lang="de-AT"/>
          </a:p>
        </p:txBody>
      </p:sp>
      <p:sp>
        <p:nvSpPr>
          <p:cNvPr id="6" name="Fußzeilenplatzhalter 4">
            <a:extLst>
              <a:ext uri="{FF2B5EF4-FFF2-40B4-BE49-F238E27FC236}">
                <a16:creationId xmlns:a16="http://schemas.microsoft.com/office/drawing/2014/main" id="{5DC2FBB7-A29B-FE41-E594-02FD15888478}"/>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8A80EE6-9637-5591-4271-409CDB50D3D4}"/>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50CFDCB5-909E-41DA-851C-D13DDECA6906}" type="slidenum">
              <a:rPr lang="de-AT" altLang="de-DE"/>
              <a:pPr/>
              <a:t>‹Nr.›</a:t>
            </a:fld>
            <a:endParaRPr lang="de-AT" altLang="de-DE"/>
          </a:p>
        </p:txBody>
      </p:sp>
    </p:spTree>
    <p:extLst>
      <p:ext uri="{BB962C8B-B14F-4D97-AF65-F5344CB8AC3E}">
        <p14:creationId xmlns:p14="http://schemas.microsoft.com/office/powerpoint/2010/main" val="21244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71CE643B-0332-A21C-6EF3-79C819E793D7}"/>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4412EBDB-4A3C-4F3B-A4C5-F2FA3CF1CC23}" type="datetimeFigureOut">
              <a:rPr lang="de-AT"/>
              <a:pPr>
                <a:defRPr/>
              </a:pPr>
              <a:t>22.05.2023</a:t>
            </a:fld>
            <a:endParaRPr lang="de-AT"/>
          </a:p>
        </p:txBody>
      </p:sp>
      <p:sp>
        <p:nvSpPr>
          <p:cNvPr id="8" name="Fußzeilenplatzhalter 4">
            <a:extLst>
              <a:ext uri="{FF2B5EF4-FFF2-40B4-BE49-F238E27FC236}">
                <a16:creationId xmlns:a16="http://schemas.microsoft.com/office/drawing/2014/main" id="{5B151B4A-661C-AB4E-049E-B5A132BFF487}"/>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6CB06AA2-D528-F256-E671-1FCBB71B03E8}"/>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4F78D6E7-7B6C-40DE-A346-5939D759BD78}" type="slidenum">
              <a:rPr lang="de-AT" altLang="de-DE"/>
              <a:pPr/>
              <a:t>‹Nr.›</a:t>
            </a:fld>
            <a:endParaRPr lang="de-AT" altLang="de-DE"/>
          </a:p>
        </p:txBody>
      </p:sp>
    </p:spTree>
    <p:extLst>
      <p:ext uri="{BB962C8B-B14F-4D97-AF65-F5344CB8AC3E}">
        <p14:creationId xmlns:p14="http://schemas.microsoft.com/office/powerpoint/2010/main" val="163438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4523DBC8-B7F7-2E6A-7E80-DA3CCF9DED3C}"/>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4107073B-1791-4097-8702-85CE03253882}" type="datetimeFigureOut">
              <a:rPr lang="de-AT"/>
              <a:pPr>
                <a:defRPr/>
              </a:pPr>
              <a:t>22.05.2023</a:t>
            </a:fld>
            <a:endParaRPr lang="de-AT"/>
          </a:p>
        </p:txBody>
      </p:sp>
      <p:sp>
        <p:nvSpPr>
          <p:cNvPr id="4" name="Fußzeilenplatzhalter 4">
            <a:extLst>
              <a:ext uri="{FF2B5EF4-FFF2-40B4-BE49-F238E27FC236}">
                <a16:creationId xmlns:a16="http://schemas.microsoft.com/office/drawing/2014/main" id="{91984346-EA26-25A0-651E-1E56A8E6445C}"/>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7F089D2-45AD-F235-94A9-2994B3FD3B2C}"/>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46A6238A-B254-4D42-8F54-37EBEA3FE42E}" type="slidenum">
              <a:rPr lang="de-AT" altLang="de-DE"/>
              <a:pPr/>
              <a:t>‹Nr.›</a:t>
            </a:fld>
            <a:endParaRPr lang="de-AT" altLang="de-DE"/>
          </a:p>
        </p:txBody>
      </p:sp>
    </p:spTree>
    <p:extLst>
      <p:ext uri="{BB962C8B-B14F-4D97-AF65-F5344CB8AC3E}">
        <p14:creationId xmlns:p14="http://schemas.microsoft.com/office/powerpoint/2010/main" val="166222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ADDB6A81-CC61-5B3D-1E48-46E52004A97E}"/>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E307B1CC-2EA1-4CF6-B2E5-B8FB0E476605}" type="datetimeFigureOut">
              <a:rPr lang="de-AT"/>
              <a:pPr>
                <a:defRPr/>
              </a:pPr>
              <a:t>22.05.2023</a:t>
            </a:fld>
            <a:endParaRPr lang="de-AT"/>
          </a:p>
        </p:txBody>
      </p:sp>
      <p:sp>
        <p:nvSpPr>
          <p:cNvPr id="3" name="Fußzeilenplatzhalter 4">
            <a:extLst>
              <a:ext uri="{FF2B5EF4-FFF2-40B4-BE49-F238E27FC236}">
                <a16:creationId xmlns:a16="http://schemas.microsoft.com/office/drawing/2014/main" id="{F1AC96A7-B4C4-5E16-9E8D-17019B01CE25}"/>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426940D6-262A-6F40-2F71-D9AD29744B46}"/>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D430FDFB-D257-426F-AFB4-66BFA5A1875A}" type="slidenum">
              <a:rPr lang="de-AT" altLang="de-DE"/>
              <a:pPr/>
              <a:t>‹Nr.›</a:t>
            </a:fld>
            <a:endParaRPr lang="de-AT" altLang="de-DE"/>
          </a:p>
        </p:txBody>
      </p:sp>
    </p:spTree>
    <p:extLst>
      <p:ext uri="{BB962C8B-B14F-4D97-AF65-F5344CB8AC3E}">
        <p14:creationId xmlns:p14="http://schemas.microsoft.com/office/powerpoint/2010/main" val="30262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3966AF0C-BDBF-9C57-9A77-F4D3C4D74F6C}"/>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3B5AD9D2-D397-4593-9607-9625C9FD1325}" type="datetimeFigureOut">
              <a:rPr lang="de-AT"/>
              <a:pPr>
                <a:defRPr/>
              </a:pPr>
              <a:t>22.05.2023</a:t>
            </a:fld>
            <a:endParaRPr lang="de-AT"/>
          </a:p>
        </p:txBody>
      </p:sp>
      <p:sp>
        <p:nvSpPr>
          <p:cNvPr id="6" name="Fußzeilenplatzhalter 4">
            <a:extLst>
              <a:ext uri="{FF2B5EF4-FFF2-40B4-BE49-F238E27FC236}">
                <a16:creationId xmlns:a16="http://schemas.microsoft.com/office/drawing/2014/main" id="{5428DE09-EE5C-2F3E-E732-8E3A336EE0AC}"/>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B198795D-B948-84E1-D533-A54D7238FB20}"/>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BA3F8A41-5D17-4809-9F5E-AEAFA36BF706}" type="slidenum">
              <a:rPr lang="de-AT" altLang="de-DE"/>
              <a:pPr/>
              <a:t>‹Nr.›</a:t>
            </a:fld>
            <a:endParaRPr lang="de-AT" altLang="de-DE"/>
          </a:p>
        </p:txBody>
      </p:sp>
    </p:spTree>
    <p:extLst>
      <p:ext uri="{BB962C8B-B14F-4D97-AF65-F5344CB8AC3E}">
        <p14:creationId xmlns:p14="http://schemas.microsoft.com/office/powerpoint/2010/main" val="87897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4301BFE5-0FF0-AD94-8540-5DC326ED6C7E}"/>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F0E9ED4D-6192-44EF-9EC7-D1DA9E6033CC}" type="datetimeFigureOut">
              <a:rPr lang="de-AT"/>
              <a:pPr>
                <a:defRPr/>
              </a:pPr>
              <a:t>22.05.2023</a:t>
            </a:fld>
            <a:endParaRPr lang="de-AT"/>
          </a:p>
        </p:txBody>
      </p:sp>
      <p:sp>
        <p:nvSpPr>
          <p:cNvPr id="6" name="Fußzeilenplatzhalter 4">
            <a:extLst>
              <a:ext uri="{FF2B5EF4-FFF2-40B4-BE49-F238E27FC236}">
                <a16:creationId xmlns:a16="http://schemas.microsoft.com/office/drawing/2014/main" id="{7CD6CA35-5EAB-3B5F-DAD5-5A8BF10BFAC6}"/>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1EA9E86D-2EFF-2DE6-E53F-2F4115705454}"/>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8F5E7266-C0D0-4382-BCE0-C42B9B996B25}" type="slidenum">
              <a:rPr lang="de-AT" altLang="de-DE"/>
              <a:pPr/>
              <a:t>‹Nr.›</a:t>
            </a:fld>
            <a:endParaRPr lang="de-AT" altLang="de-DE"/>
          </a:p>
        </p:txBody>
      </p:sp>
    </p:spTree>
    <p:extLst>
      <p:ext uri="{BB962C8B-B14F-4D97-AF65-F5344CB8AC3E}">
        <p14:creationId xmlns:p14="http://schemas.microsoft.com/office/powerpoint/2010/main" val="57541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07BB99-1411-1A3C-01C9-3E7AA449AE8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platzhalter 1">
            <a:extLst>
              <a:ext uri="{FF2B5EF4-FFF2-40B4-BE49-F238E27FC236}">
                <a16:creationId xmlns:a16="http://schemas.microsoft.com/office/drawing/2014/main" id="{F09A1157-AAFB-615A-B0F6-400D892F1AB3}"/>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5" name="Textplatzhalter 2">
            <a:extLst>
              <a:ext uri="{FF2B5EF4-FFF2-40B4-BE49-F238E27FC236}">
                <a16:creationId xmlns:a16="http://schemas.microsoft.com/office/drawing/2014/main" id="{619F6BE0-B638-659E-84F1-76E4EEA979EF}"/>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16" name="Datumsplatzhalter 3">
            <a:extLst>
              <a:ext uri="{FF2B5EF4-FFF2-40B4-BE49-F238E27FC236}">
                <a16:creationId xmlns:a16="http://schemas.microsoft.com/office/drawing/2014/main" id="{084949FC-DBB4-E19E-4226-84F287DB65F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A189567-0ADC-4E5E-B40A-FBC163E32578}" type="datetimeFigureOut">
              <a:rPr lang="de-AT"/>
              <a:pPr>
                <a:defRPr/>
              </a:pPr>
              <a:t>22.05.2023</a:t>
            </a:fld>
            <a:endParaRPr lang="de-AT"/>
          </a:p>
        </p:txBody>
      </p:sp>
      <p:sp>
        <p:nvSpPr>
          <p:cNvPr id="17" name="Fußzeilenplatzhalter 4">
            <a:extLst>
              <a:ext uri="{FF2B5EF4-FFF2-40B4-BE49-F238E27FC236}">
                <a16:creationId xmlns:a16="http://schemas.microsoft.com/office/drawing/2014/main" id="{99CF470B-906A-D897-0263-6242AC35C83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18" name="Foliennummernplatzhalter 5">
            <a:extLst>
              <a:ext uri="{FF2B5EF4-FFF2-40B4-BE49-F238E27FC236}">
                <a16:creationId xmlns:a16="http://schemas.microsoft.com/office/drawing/2014/main" id="{5AEF87E4-B221-821D-2C68-3CFC0A016F8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9D7D52C-791D-456C-B61E-14B043629460}" type="slidenum">
              <a:rPr lang="de-AT" altLang="de-DE"/>
              <a:pPr>
                <a:defRPr/>
              </a:pPr>
              <a:t>‹Nr.›</a:t>
            </a:fld>
            <a:endParaRPr lang="de-AT" altLang="de-DE"/>
          </a:p>
        </p:txBody>
      </p:sp>
      <p:pic>
        <p:nvPicPr>
          <p:cNvPr id="19" name="Picture 19">
            <a:extLst>
              <a:ext uri="{FF2B5EF4-FFF2-40B4-BE49-F238E27FC236}">
                <a16:creationId xmlns:a16="http://schemas.microsoft.com/office/drawing/2014/main" id="{4438FAB8-D621-82B8-8AED-C48011882BE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a:extLst>
              <a:ext uri="{FF2B5EF4-FFF2-40B4-BE49-F238E27FC236}">
                <a16:creationId xmlns:a16="http://schemas.microsoft.com/office/drawing/2014/main" id="{0D965D67-8C8B-034D-F9BC-ADB85FAF5244}"/>
              </a:ext>
            </a:extLst>
          </p:cNvPr>
          <p:cNvPicPr preferRelativeResize="0">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hteck 21">
            <a:extLst>
              <a:ext uri="{FF2B5EF4-FFF2-40B4-BE49-F238E27FC236}">
                <a16:creationId xmlns:a16="http://schemas.microsoft.com/office/drawing/2014/main" id="{0F060239-947B-9A92-CD93-674AF0D107EF}"/>
              </a:ext>
            </a:extLst>
          </p:cNvPr>
          <p:cNvSpPr>
            <a:spLocks noChangeArrowheads="1"/>
          </p:cNvSpPr>
          <p:nvPr userDrawn="1"/>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2" name="Picture 13" descr="I:\500-vs_hs\Aushilfen\___Carina\Unterwegs\uw1_schriftzug_weiss.gif">
            <a:extLst>
              <a:ext uri="{FF2B5EF4-FFF2-40B4-BE49-F238E27FC236}">
                <a16:creationId xmlns:a16="http://schemas.microsoft.com/office/drawing/2014/main" id="{994F1F1F-A3B4-5B06-8BF3-6ED93566E0E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1"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a:extLst>
              <a:ext uri="{FF2B5EF4-FFF2-40B4-BE49-F238E27FC236}">
                <a16:creationId xmlns:a16="http://schemas.microsoft.com/office/drawing/2014/main" id="{AF181F07-3AD2-4FDF-6C96-772D20E8DE9D}"/>
              </a:ext>
            </a:extLst>
          </p:cNvPr>
          <p:cNvSpPr txBox="1">
            <a:spLocks noChangeArrowheads="1"/>
          </p:cNvSpPr>
          <p:nvPr/>
        </p:nvSpPr>
        <p:spPr bwMode="auto">
          <a:xfrm>
            <a:off x="1692275" y="2238375"/>
            <a:ext cx="568801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de-DE" altLang="de-DE" sz="6000" dirty="0"/>
              <a:t>Bildergalerie:</a:t>
            </a:r>
          </a:p>
          <a:p>
            <a:pPr algn="ctr" eaLnBrk="1" hangingPunct="1">
              <a:spcBef>
                <a:spcPct val="50000"/>
              </a:spcBef>
              <a:buFontTx/>
              <a:buNone/>
            </a:pPr>
            <a:r>
              <a:rPr lang="de-DE" altLang="de-DE" sz="6000" dirty="0"/>
              <a:t>Sahara: Wüstenformen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eck 35">
            <a:extLst>
              <a:ext uri="{FF2B5EF4-FFF2-40B4-BE49-F238E27FC236}">
                <a16:creationId xmlns:a16="http://schemas.microsoft.com/office/drawing/2014/main" id="{CF4942BA-CE81-F349-F10D-3356642A1DD5}"/>
              </a:ext>
            </a:extLst>
          </p:cNvPr>
          <p:cNvSpPr>
            <a:spLocks noChangeArrowheads="1"/>
          </p:cNvSpPr>
          <p:nvPr/>
        </p:nvSpPr>
        <p:spPr bwMode="auto">
          <a:xfrm>
            <a:off x="593725" y="5694363"/>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Genügsames Kamel</a:t>
            </a:r>
          </a:p>
          <a:p>
            <a:pPr eaLnBrk="1" hangingPunct="1">
              <a:spcBef>
                <a:spcPct val="0"/>
              </a:spcBef>
              <a:buFontTx/>
              <a:buNone/>
            </a:pPr>
            <a:r>
              <a:rPr lang="de-AT" altLang="de-DE" sz="1400" b="0" dirty="0">
                <a:solidFill>
                  <a:srgbClr val="000000"/>
                </a:solidFill>
                <a:latin typeface="Arial" panose="020B0604020202020204" pitchFamily="34" charset="0"/>
              </a:rPr>
              <a:t>Kamele sind sehr genügsame Tiere. Sie können auch die fast vertrockneten Pflanzen der Wüste fressen und verdauen. Außerdem können Kamele viele Tage ohne Wasser auskommen und Fett in ihren Höckern speichern.</a:t>
            </a:r>
            <a:endParaRPr lang="de-DE" altLang="de-DE" sz="1400" b="0" dirty="0">
              <a:solidFill>
                <a:srgbClr val="000000"/>
              </a:solidFill>
              <a:latin typeface="Arial" panose="020B0604020202020204" pitchFamily="34" charset="0"/>
            </a:endParaRPr>
          </a:p>
        </p:txBody>
      </p:sp>
      <p:pic>
        <p:nvPicPr>
          <p:cNvPr id="13315" name="Grafik 2">
            <a:extLst>
              <a:ext uri="{FF2B5EF4-FFF2-40B4-BE49-F238E27FC236}">
                <a16:creationId xmlns:a16="http://schemas.microsoft.com/office/drawing/2014/main" id="{9BA06F91-3A92-91E7-3F1D-1BFB71FBEB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57225"/>
            <a:ext cx="788035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hteck 35">
            <a:extLst>
              <a:ext uri="{FF2B5EF4-FFF2-40B4-BE49-F238E27FC236}">
                <a16:creationId xmlns:a16="http://schemas.microsoft.com/office/drawing/2014/main" id="{55620837-D0C8-B60F-4AFE-1D7D7B58C8EF}"/>
              </a:ext>
            </a:extLst>
          </p:cNvPr>
          <p:cNvSpPr>
            <a:spLocks noChangeArrowheads="1"/>
          </p:cNvSpPr>
          <p:nvPr/>
        </p:nvSpPr>
        <p:spPr bwMode="auto">
          <a:xfrm>
            <a:off x="611188" y="5819775"/>
            <a:ext cx="74898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Kamel oder Lastauto?</a:t>
            </a:r>
          </a:p>
          <a:p>
            <a:pPr eaLnBrk="1" hangingPunct="1">
              <a:spcBef>
                <a:spcPct val="0"/>
              </a:spcBef>
              <a:buFontTx/>
              <a:buNone/>
            </a:pPr>
            <a:r>
              <a:rPr lang="de-AT" altLang="de-DE" sz="1400" b="0">
                <a:solidFill>
                  <a:srgbClr val="000000"/>
                </a:solidFill>
                <a:latin typeface="Arial" panose="020B0604020202020204" pitchFamily="34" charset="0"/>
              </a:rPr>
              <a:t>Früher wurden alle Lasten von Kamelen durch die Wüste getragen. Längst hat aber das Lastauto den „Wettbewerb“ gegen das Kamel gewonnen.</a:t>
            </a:r>
            <a:endParaRPr lang="de-DE" altLang="de-DE" sz="1400" b="0">
              <a:solidFill>
                <a:srgbClr val="000000"/>
              </a:solidFill>
              <a:latin typeface="Arial" panose="020B0604020202020204" pitchFamily="34" charset="0"/>
            </a:endParaRPr>
          </a:p>
        </p:txBody>
      </p:sp>
      <p:sp>
        <p:nvSpPr>
          <p:cNvPr id="14339" name="Textfeld 36">
            <a:extLst>
              <a:ext uri="{FF2B5EF4-FFF2-40B4-BE49-F238E27FC236}">
                <a16:creationId xmlns:a16="http://schemas.microsoft.com/office/drawing/2014/main" id="{81948C4A-4C53-D449-784E-F4C1AF2AB45D}"/>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14340" name="Textfeld 37">
            <a:extLst>
              <a:ext uri="{FF2B5EF4-FFF2-40B4-BE49-F238E27FC236}">
                <a16:creationId xmlns:a16="http://schemas.microsoft.com/office/drawing/2014/main" id="{E091B65C-F649-422D-7B72-62451ED1821B}"/>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14341" name="Textfeld 38">
            <a:extLst>
              <a:ext uri="{FF2B5EF4-FFF2-40B4-BE49-F238E27FC236}">
                <a16:creationId xmlns:a16="http://schemas.microsoft.com/office/drawing/2014/main" id="{37A01CB2-7D66-3D46-F863-58221BF02043}"/>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14342" name="Grafik 1">
            <a:extLst>
              <a:ext uri="{FF2B5EF4-FFF2-40B4-BE49-F238E27FC236}">
                <a16:creationId xmlns:a16="http://schemas.microsoft.com/office/drawing/2014/main" id="{6510E220-00C1-7408-12D3-C07FC8E9FB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425" y="692696"/>
            <a:ext cx="79263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hteck 35">
            <a:extLst>
              <a:ext uri="{FF2B5EF4-FFF2-40B4-BE49-F238E27FC236}">
                <a16:creationId xmlns:a16="http://schemas.microsoft.com/office/drawing/2014/main" id="{D29A8606-CD5D-6EBF-7DD9-72A5836EF2F3}"/>
              </a:ext>
            </a:extLst>
          </p:cNvPr>
          <p:cNvSpPr>
            <a:spLocks noChangeArrowheads="1"/>
          </p:cNvSpPr>
          <p:nvPr/>
        </p:nvSpPr>
        <p:spPr bwMode="auto">
          <a:xfrm>
            <a:off x="611188" y="5738813"/>
            <a:ext cx="7921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Verkehrsschild: Vorsicht Kamele!</a:t>
            </a:r>
          </a:p>
          <a:p>
            <a:pPr eaLnBrk="1" hangingPunct="1">
              <a:spcBef>
                <a:spcPct val="0"/>
              </a:spcBef>
              <a:buFontTx/>
              <a:buNone/>
            </a:pPr>
            <a:r>
              <a:rPr lang="de-AT" altLang="de-DE" sz="1400" b="0">
                <a:solidFill>
                  <a:srgbClr val="000000"/>
                </a:solidFill>
                <a:latin typeface="Arial" panose="020B0604020202020204" pitchFamily="34" charset="0"/>
              </a:rPr>
              <a:t>Kamele werden nur mehr sehr selten für den Transport von Waren über weite Strecken eingesetzt. Sie sind in der Wüste aber immer noch wichtig für die Menschen. </a:t>
            </a:r>
            <a:br>
              <a:rPr lang="de-AT" altLang="de-DE" sz="1400" b="0">
                <a:solidFill>
                  <a:srgbClr val="000000"/>
                </a:solidFill>
                <a:latin typeface="Arial" panose="020B0604020202020204" pitchFamily="34" charset="0"/>
              </a:rPr>
            </a:br>
            <a:r>
              <a:rPr lang="de-AT" altLang="de-DE" sz="1400" b="0">
                <a:solidFill>
                  <a:srgbClr val="000000"/>
                </a:solidFill>
                <a:latin typeface="Arial" panose="020B0604020202020204" pitchFamily="34" charset="0"/>
              </a:rPr>
              <a:t>Kamele mit einem Höcker werden auch Dromedare genannt.</a:t>
            </a:r>
            <a:endParaRPr lang="de-DE" altLang="de-DE" sz="1400" b="0">
              <a:solidFill>
                <a:srgbClr val="000000"/>
              </a:solidFill>
              <a:latin typeface="Arial" panose="020B0604020202020204" pitchFamily="34" charset="0"/>
            </a:endParaRPr>
          </a:p>
        </p:txBody>
      </p:sp>
      <p:pic>
        <p:nvPicPr>
          <p:cNvPr id="15363" name="Grafik 2">
            <a:extLst>
              <a:ext uri="{FF2B5EF4-FFF2-40B4-BE49-F238E27FC236}">
                <a16:creationId xmlns:a16="http://schemas.microsoft.com/office/drawing/2014/main" id="{717A40C5-F412-8762-C167-BA871F27B7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68338"/>
            <a:ext cx="7904163"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a:extLst>
              <a:ext uri="{FF2B5EF4-FFF2-40B4-BE49-F238E27FC236}">
                <a16:creationId xmlns:a16="http://schemas.microsoft.com/office/drawing/2014/main" id="{3EC0E5FC-C244-A8ED-AC99-854775680C71}"/>
              </a:ext>
            </a:extLst>
          </p:cNvPr>
          <p:cNvSpPr>
            <a:spLocks noChangeArrowheads="1"/>
          </p:cNvSpPr>
          <p:nvPr/>
        </p:nvSpPr>
        <p:spPr bwMode="auto">
          <a:xfrm>
            <a:off x="4427538" y="692150"/>
            <a:ext cx="4465637"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Clr>
                <a:schemeClr val="hlink"/>
              </a:buClr>
              <a:buFont typeface="Wingdings" panose="05000000000000000000" pitchFamily="2" charset="2"/>
              <a:buNone/>
            </a:pPr>
            <a:r>
              <a:rPr lang="de-DE" altLang="de-DE" sz="1200" b="0" dirty="0">
                <a:solidFill>
                  <a:srgbClr val="000000"/>
                </a:solidFill>
                <a:latin typeface="Arial" panose="020B0604020202020204" pitchFamily="34" charset="0"/>
              </a:rPr>
              <a:t> </a:t>
            </a:r>
            <a:endParaRPr lang="de-DE" altLang="de-DE" sz="1200" dirty="0">
              <a:solidFill>
                <a:srgbClr val="000000"/>
              </a:solidFill>
              <a:latin typeface="Arial" panose="020B0604020202020204" pitchFamily="34" charset="0"/>
            </a:endParaRPr>
          </a:p>
          <a:p>
            <a:pPr eaLnBrk="1" hangingPunct="1">
              <a:spcBef>
                <a:spcPct val="0"/>
              </a:spcBef>
              <a:buFontTx/>
              <a:buNone/>
            </a:pPr>
            <a:r>
              <a:rPr lang="de-DE" altLang="de-DE" sz="1200" dirty="0">
                <a:solidFill>
                  <a:srgbClr val="000000"/>
                </a:solidFill>
                <a:latin typeface="Arial" panose="020B0604020202020204" pitchFamily="34" charset="0"/>
              </a:rPr>
              <a:t>Impressum</a:t>
            </a:r>
          </a:p>
          <a:p>
            <a:pPr eaLnBrk="1" hangingPunct="1">
              <a:spcBef>
                <a:spcPct val="0"/>
              </a:spcBef>
              <a:buFontTx/>
              <a:buNone/>
            </a:pPr>
            <a:r>
              <a:rPr lang="de-DE" altLang="de-DE" sz="1200" b="0" dirty="0">
                <a:solidFill>
                  <a:srgbClr val="000000"/>
                </a:solidFill>
                <a:latin typeface="Arial" panose="020B0604020202020204" pitchFamily="34" charset="0"/>
              </a:rPr>
              <a:t>© Österreichischer Bundesverlag Schulbuch GmbH &amp; Co. KG, Wien 2023</a:t>
            </a:r>
            <a:br>
              <a:rPr lang="de-DE" altLang="de-DE" sz="1200" b="0" dirty="0">
                <a:solidFill>
                  <a:srgbClr val="000000"/>
                </a:solidFill>
                <a:latin typeface="Arial" panose="020B0604020202020204" pitchFamily="34" charset="0"/>
              </a:rPr>
            </a:br>
            <a:endParaRPr lang="de-DE" altLang="de-DE" sz="1200" b="0" dirty="0">
              <a:solidFill>
                <a:srgbClr val="000000"/>
              </a:solidFill>
              <a:latin typeface="Arial" panose="020B0604020202020204" pitchFamily="34" charset="0"/>
            </a:endParaRPr>
          </a:p>
          <a:p>
            <a:pPr eaLnBrk="1" hangingPunct="1">
              <a:spcBef>
                <a:spcPct val="0"/>
              </a:spcBef>
              <a:buNone/>
            </a:pPr>
            <a:r>
              <a:rPr lang="de-DE" altLang="de-DE" sz="1200" b="0" dirty="0">
                <a:solidFill>
                  <a:srgbClr val="000000"/>
                </a:solidFill>
                <a:latin typeface="Arial" panose="020B0604020202020204" pitchFamily="34" charset="0"/>
              </a:rPr>
              <a:t>Autorinnen und Autoren: Christian Fridrich, Gabriele Kulhanek-Wehlend, Carina Chreiska-Höbinger, Jasmin Sonnleitner, Christoph Steinhart</a:t>
            </a:r>
          </a:p>
          <a:p>
            <a:pPr eaLnBrk="1" hangingPunct="1">
              <a:spcBef>
                <a:spcPct val="0"/>
              </a:spcBef>
              <a:buFontTx/>
              <a:buNone/>
            </a:pPr>
            <a:br>
              <a:rPr lang="de-DE" altLang="de-DE" sz="1200" b="0" dirty="0">
                <a:solidFill>
                  <a:srgbClr val="000000"/>
                </a:solidFill>
                <a:latin typeface="Arial" panose="020B0604020202020204" pitchFamily="34" charset="0"/>
              </a:rPr>
            </a:br>
            <a:r>
              <a:rPr lang="de-DE" altLang="de-DE" sz="1200" b="0" dirty="0">
                <a:solidFill>
                  <a:srgbClr val="000000"/>
                </a:solidFill>
                <a:latin typeface="Arial" panose="020B0604020202020204" pitchFamily="34" charset="0"/>
              </a:rPr>
              <a:t>Text und Fotos: Christian Fridrich, </a:t>
            </a:r>
            <a:r>
              <a:rPr lang="de-DE" altLang="de-DE" sz="1200" b="0" dirty="0" err="1">
                <a:solidFill>
                  <a:srgbClr val="000000"/>
                </a:solidFill>
                <a:latin typeface="Arial" panose="020B0604020202020204" pitchFamily="34" charset="0"/>
              </a:rPr>
              <a:t>Großweikersdorf</a:t>
            </a:r>
            <a:endParaRPr lang="de-DE" altLang="de-DE" sz="1200" b="0" dirty="0">
              <a:solidFill>
                <a:srgbClr val="000000"/>
              </a:solidFill>
              <a:latin typeface="Arial" panose="020B0604020202020204" pitchFamily="34" charset="0"/>
            </a:endParaRPr>
          </a:p>
          <a:p>
            <a:pPr eaLnBrk="1" hangingPunct="1">
              <a:spcBef>
                <a:spcPct val="0"/>
              </a:spcBef>
              <a:buFontTx/>
              <a:buNone/>
            </a:pPr>
            <a:r>
              <a:rPr lang="de-DE" altLang="de-DE" sz="1200" b="0" dirty="0">
                <a:solidFill>
                  <a:srgbClr val="000000"/>
                </a:solidFill>
                <a:latin typeface="Arial" panose="020B0604020202020204" pitchFamily="34" charset="0"/>
              </a:rPr>
              <a:t>Kartographie: Freytag-Berndt und </a:t>
            </a:r>
            <a:r>
              <a:rPr lang="de-DE" altLang="de-DE" sz="1200" b="0" dirty="0" err="1">
                <a:solidFill>
                  <a:srgbClr val="000000"/>
                </a:solidFill>
                <a:latin typeface="Arial" panose="020B0604020202020204" pitchFamily="34" charset="0"/>
              </a:rPr>
              <a:t>Artaria</a:t>
            </a:r>
            <a:r>
              <a:rPr lang="de-DE" altLang="de-DE" sz="1200" b="0" dirty="0">
                <a:solidFill>
                  <a:srgbClr val="000000"/>
                </a:solidFill>
                <a:latin typeface="Arial" panose="020B0604020202020204" pitchFamily="34" charset="0"/>
              </a:rPr>
              <a:t> KG, Wien: </a:t>
            </a:r>
          </a:p>
          <a:p>
            <a:pPr eaLnBrk="1" hangingPunct="1">
              <a:spcBef>
                <a:spcPct val="0"/>
              </a:spcBef>
              <a:buFontTx/>
              <a:buNone/>
            </a:pPr>
            <a:endParaRPr lang="de-DE" altLang="de-DE" sz="1200" b="0" dirty="0">
              <a:solidFill>
                <a:srgbClr val="000000"/>
              </a:solidFill>
              <a:latin typeface="Arial" panose="020B0604020202020204" pitchFamily="34" charset="0"/>
            </a:endParaRPr>
          </a:p>
          <a:p>
            <a:pPr eaLnBrk="1" hangingPunct="1">
              <a:spcBef>
                <a:spcPct val="0"/>
              </a:spcBef>
              <a:buFontTx/>
              <a:buNone/>
            </a:pPr>
            <a:endParaRPr lang="de-DE" altLang="de-DE" sz="1200" b="0" dirty="0">
              <a:solidFill>
                <a:srgbClr val="000000"/>
              </a:solidFill>
              <a:latin typeface="Arial" panose="020B0604020202020204" pitchFamily="34" charset="0"/>
            </a:endParaRPr>
          </a:p>
          <a:p>
            <a:pPr eaLnBrk="1" hangingPunct="1">
              <a:spcBef>
                <a:spcPct val="0"/>
              </a:spcBef>
              <a:buFontTx/>
              <a:buNone/>
            </a:pPr>
            <a:endParaRPr lang="de-DE" altLang="de-DE" sz="1200" b="0" dirty="0">
              <a:solidFill>
                <a:srgbClr val="000000"/>
              </a:solidFill>
              <a:latin typeface="Arial" panose="020B0604020202020204" pitchFamily="34" charset="0"/>
            </a:endParaRPr>
          </a:p>
          <a:p>
            <a:pPr eaLnBrk="1" hangingPunct="1">
              <a:spcBef>
                <a:spcPct val="0"/>
              </a:spcBef>
              <a:buNone/>
              <a:defRPr/>
            </a:pPr>
            <a:r>
              <a:rPr lang="de-DE" altLang="de-DE" sz="1200" b="0" dirty="0">
                <a:solidFill>
                  <a:srgbClr val="000000"/>
                </a:solidFill>
                <a:latin typeface="Arial" panose="020B0604020202020204" pitchFamily="34" charset="0"/>
              </a:rPr>
              <a:t>Alle Rechte vorbehalten.</a:t>
            </a:r>
          </a:p>
          <a:p>
            <a:pPr eaLnBrk="1" hangingPunct="1">
              <a:spcBef>
                <a:spcPct val="0"/>
              </a:spcBef>
              <a:buNone/>
              <a:defRPr/>
            </a:pPr>
            <a:r>
              <a:rPr lang="de-DE" altLang="de-DE" sz="1200" b="0" dirty="0">
                <a:solidFill>
                  <a:srgbClr val="000000"/>
                </a:solidFill>
                <a:latin typeface="Arial" panose="020B0604020202020204" pitchFamily="34" charset="0"/>
              </a:rPr>
              <a:t>www.oebv.at</a:t>
            </a:r>
          </a:p>
          <a:p>
            <a:pPr eaLnBrk="1" hangingPunct="1">
              <a:spcBef>
                <a:spcPct val="0"/>
              </a:spcBef>
              <a:buNone/>
              <a:defRPr/>
            </a:pPr>
            <a:endParaRPr lang="de-DE" altLang="de-DE" sz="1200" b="0" dirty="0">
              <a:solidFill>
                <a:srgbClr val="000000"/>
              </a:solidFill>
              <a:latin typeface="Arial" panose="020B0604020202020204" pitchFamily="34" charset="0"/>
            </a:endParaRPr>
          </a:p>
          <a:p>
            <a:pPr eaLnBrk="1" hangingPunct="1">
              <a:spcBef>
                <a:spcPct val="0"/>
              </a:spcBef>
              <a:buNone/>
              <a:defRPr/>
            </a:pPr>
            <a:r>
              <a:rPr lang="de-DE" altLang="de-DE" sz="1200" b="0" dirty="0">
                <a:solidFill>
                  <a:srgbClr val="000000"/>
                </a:solidFill>
                <a:latin typeface="Arial" panose="020B0604020202020204" pitchFamily="34" charset="0"/>
              </a:rPr>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hangingPunct="1">
              <a:spcBef>
                <a:spcPct val="0"/>
              </a:spcBef>
              <a:buNone/>
              <a:defRPr/>
            </a:pPr>
            <a:endParaRPr lang="de-DE" altLang="de-DE" sz="1200" b="0" dirty="0">
              <a:solidFill>
                <a:srgbClr val="000000"/>
              </a:solidFill>
              <a:latin typeface="Arial" panose="020B0604020202020204" pitchFamily="34" charset="0"/>
            </a:endParaRPr>
          </a:p>
          <a:p>
            <a:pPr eaLnBrk="1" hangingPunct="1">
              <a:spcBef>
                <a:spcPct val="0"/>
              </a:spcBef>
              <a:buNone/>
              <a:defRPr/>
            </a:pPr>
            <a:r>
              <a:rPr lang="de-DE" altLang="de-DE" sz="1200" b="0" dirty="0">
                <a:solidFill>
                  <a:srgbClr val="000000"/>
                </a:solidFill>
                <a:latin typeface="Arial" panose="020B0604020202020204" pitchFamily="34" charset="0"/>
              </a:rPr>
              <a:t>Jede Nutzung in anderen als den genannten Fällen bedarf der vorherigen schriftlichen Einwilligung des Verlages.</a:t>
            </a:r>
          </a:p>
          <a:p>
            <a:pPr eaLnBrk="1" hangingPunct="1">
              <a:spcBef>
                <a:spcPct val="0"/>
              </a:spcBef>
              <a:buFontTx/>
              <a:buNone/>
            </a:pPr>
            <a:endParaRPr lang="de-DE" altLang="de-DE" sz="1200" b="0" dirty="0">
              <a:solidFill>
                <a:srgbClr val="000000"/>
              </a:solidFill>
              <a:latin typeface="Arial" panose="020B0604020202020204" pitchFamily="34" charset="0"/>
            </a:endParaRPr>
          </a:p>
        </p:txBody>
      </p:sp>
      <p:sp>
        <p:nvSpPr>
          <p:cNvPr id="16388" name="Rectangle 6">
            <a:extLst>
              <a:ext uri="{FF2B5EF4-FFF2-40B4-BE49-F238E27FC236}">
                <a16:creationId xmlns:a16="http://schemas.microsoft.com/office/drawing/2014/main" id="{0F13E481-2FB1-07FF-DBC0-998501C73AE8}"/>
              </a:ext>
            </a:extLst>
          </p:cNvPr>
          <p:cNvSpPr>
            <a:spLocks noChangeArrowheads="1"/>
          </p:cNvSpPr>
          <p:nvPr/>
        </p:nvSpPr>
        <p:spPr bwMode="auto">
          <a:xfrm>
            <a:off x="466725" y="692150"/>
            <a:ext cx="37449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Clr>
                <a:schemeClr val="hlink"/>
              </a:buClr>
              <a:buFont typeface="Wingdings" panose="05000000000000000000" pitchFamily="2" charset="2"/>
              <a:buNone/>
            </a:pPr>
            <a:r>
              <a:rPr lang="de-DE" altLang="de-DE" sz="1100" b="0" dirty="0">
                <a:solidFill>
                  <a:srgbClr val="000000"/>
                </a:solidFill>
                <a:latin typeface="PoloST11KBuch" pitchFamily="2" charset="0"/>
              </a:rPr>
              <a:t> </a:t>
            </a:r>
            <a:endParaRPr lang="de-DE" altLang="de-DE" sz="1100" dirty="0">
              <a:solidFill>
                <a:srgbClr val="000000"/>
              </a:solidFill>
              <a:latin typeface="PoloST11KBuch" pitchFamily="2" charset="0"/>
            </a:endParaRPr>
          </a:p>
          <a:p>
            <a:pPr eaLnBrk="1" hangingPunct="1">
              <a:lnSpc>
                <a:spcPts val="1600"/>
              </a:lnSpc>
              <a:spcBef>
                <a:spcPts val="600"/>
              </a:spcBef>
              <a:buFontTx/>
              <a:buNone/>
            </a:pPr>
            <a:r>
              <a:rPr lang="de-DE" altLang="de-DE" sz="1200" dirty="0">
                <a:solidFill>
                  <a:srgbClr val="000000"/>
                </a:solidFill>
                <a:latin typeface="Arial" panose="020B0604020202020204" pitchFamily="34" charset="0"/>
              </a:rPr>
              <a:t>Hinweise zum Einsatz</a:t>
            </a:r>
          </a:p>
          <a:p>
            <a:pPr eaLnBrk="1" hangingPunct="1">
              <a:lnSpc>
                <a:spcPts val="1600"/>
              </a:lnSpc>
              <a:spcBef>
                <a:spcPts val="600"/>
              </a:spcBef>
              <a:buClr>
                <a:schemeClr val="tx1"/>
              </a:buClr>
              <a:buFontTx/>
              <a:buNone/>
            </a:pPr>
            <a:r>
              <a:rPr lang="de-DE" altLang="de-DE" sz="1200" b="0">
                <a:solidFill>
                  <a:srgbClr val="000000"/>
                </a:solidFill>
                <a:latin typeface="Arial" panose="020B0604020202020204" pitchFamily="34" charset="0"/>
              </a:rPr>
              <a:t>Die Bildergalerie </a:t>
            </a:r>
            <a:r>
              <a:rPr lang="de-DE" altLang="de-DE" sz="1200" b="0" dirty="0">
                <a:solidFill>
                  <a:srgbClr val="000000"/>
                </a:solidFill>
                <a:latin typeface="Arial" panose="020B0604020202020204" pitchFamily="34" charset="0"/>
              </a:rPr>
              <a:t>„Sahara: Wüstenformen“ bietet sich als anschaulicher Einstieg zu Schulbuch Seite 76 / 77 an oder kann auch zur Vertiefung  herangezogen werden.</a:t>
            </a:r>
            <a:br>
              <a:rPr lang="de-DE" altLang="de-DE" sz="1200" b="0" dirty="0">
                <a:solidFill>
                  <a:srgbClr val="000000"/>
                </a:solidFill>
                <a:latin typeface="Arial" panose="020B0604020202020204" pitchFamily="34" charset="0"/>
              </a:rPr>
            </a:br>
            <a:endParaRPr lang="de-DE" altLang="de-DE" sz="1200" b="0" dirty="0">
              <a:solidFill>
                <a:srgbClr val="000000"/>
              </a:solidFill>
              <a:latin typeface="Arial" panose="020B0604020202020204" pitchFamily="34" charset="0"/>
            </a:endParaRPr>
          </a:p>
          <a:p>
            <a:pPr eaLnBrk="1" hangingPunct="1">
              <a:lnSpc>
                <a:spcPts val="1600"/>
              </a:lnSpc>
              <a:spcBef>
                <a:spcPts val="600"/>
              </a:spcBef>
              <a:buClr>
                <a:schemeClr val="hlink"/>
              </a:buClr>
              <a:buFontTx/>
              <a:buNone/>
            </a:pPr>
            <a:r>
              <a:rPr lang="de-DE" altLang="de-DE" sz="1200" b="0" dirty="0">
                <a:solidFill>
                  <a:srgbClr val="000000"/>
                </a:solidFill>
                <a:latin typeface="Arial" panose="020B0604020202020204" pitchFamily="34" charset="0"/>
              </a:rPr>
              <a:t>Wir wünschen einen erfolgreichen Unterricht!</a:t>
            </a:r>
          </a:p>
          <a:p>
            <a:pPr eaLnBrk="1" hangingPunct="1">
              <a:lnSpc>
                <a:spcPct val="80000"/>
              </a:lnSpc>
              <a:buClr>
                <a:schemeClr val="hlink"/>
              </a:buClr>
              <a:buFont typeface="Wingdings" panose="05000000000000000000" pitchFamily="2" charset="2"/>
              <a:buNone/>
            </a:pPr>
            <a:endParaRPr lang="de-DE" altLang="de-DE" sz="1200" b="0" dirty="0">
              <a:solidFill>
                <a:srgbClr val="000000"/>
              </a:solidFill>
              <a:latin typeface="Arial" panose="020B0604020202020204" pitchFamily="34" charset="0"/>
            </a:endParaRPr>
          </a:p>
          <a:p>
            <a:pPr eaLnBrk="1" hangingPunct="1">
              <a:lnSpc>
                <a:spcPct val="80000"/>
              </a:lnSpc>
              <a:buClr>
                <a:schemeClr val="hlink"/>
              </a:buClr>
              <a:buFont typeface="Wingdings" panose="05000000000000000000" pitchFamily="2" charset="2"/>
              <a:buNone/>
            </a:pPr>
            <a:endParaRPr lang="de-DE" altLang="de-DE" sz="1200" b="0" dirty="0">
              <a:solidFill>
                <a:srgbClr val="000000"/>
              </a:solidFill>
              <a:latin typeface="Arial" panose="020B0604020202020204" pitchFamily="34" charset="0"/>
            </a:endParaRPr>
          </a:p>
          <a:p>
            <a:pPr eaLnBrk="1" hangingPunct="1">
              <a:lnSpc>
                <a:spcPct val="80000"/>
              </a:lnSpc>
              <a:buClr>
                <a:schemeClr val="hlink"/>
              </a:buClr>
              <a:buFont typeface="Wingdings" panose="05000000000000000000" pitchFamily="2" charset="2"/>
              <a:buNone/>
            </a:pPr>
            <a:endParaRPr lang="de-DE" altLang="de-DE" sz="1200" b="0" dirty="0">
              <a:solidFill>
                <a:srgbClr val="000000"/>
              </a:solidFill>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E9AA790-5A63-03D9-706D-3AE276F8D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17" y="825518"/>
            <a:ext cx="7777566" cy="4198852"/>
          </a:xfrm>
          <a:prstGeom prst="rect">
            <a:avLst/>
          </a:prstGeom>
        </p:spPr>
      </p:pic>
      <p:sp>
        <p:nvSpPr>
          <p:cNvPr id="4098" name="Rechteck 35">
            <a:extLst>
              <a:ext uri="{FF2B5EF4-FFF2-40B4-BE49-F238E27FC236}">
                <a16:creationId xmlns:a16="http://schemas.microsoft.com/office/drawing/2014/main" id="{D1A3B984-F641-92F1-AEBB-4EEACE2959B8}"/>
              </a:ext>
            </a:extLst>
          </p:cNvPr>
          <p:cNvSpPr>
            <a:spLocks noChangeArrowheads="1"/>
          </p:cNvSpPr>
          <p:nvPr/>
        </p:nvSpPr>
        <p:spPr bwMode="auto">
          <a:xfrm>
            <a:off x="715168" y="5523596"/>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Die größte Trockenwüste der Welt</a:t>
            </a:r>
          </a:p>
          <a:p>
            <a:pPr eaLnBrk="1" hangingPunct="1">
              <a:spcBef>
                <a:spcPct val="0"/>
              </a:spcBef>
              <a:buFontTx/>
              <a:buNone/>
            </a:pPr>
            <a:r>
              <a:rPr lang="de-AT" altLang="de-DE" sz="1400" b="0" dirty="0">
                <a:solidFill>
                  <a:srgbClr val="000000"/>
                </a:solidFill>
                <a:latin typeface="Arial" panose="020B0604020202020204" pitchFamily="34" charset="0"/>
              </a:rPr>
              <a:t>Mit über neun Millionen Quadratkilometern ist die Sahara die größte Trockenwüste der Welt. Damit ist sie fast so groß wie Europa. Die Sahara liegt in Nordafrika. Sie reicht vom Atlantischen Ozean im Westen bis zum Roten Meer im Osten.</a:t>
            </a:r>
            <a:endParaRPr lang="de-DE" altLang="de-DE" sz="1400" b="0" dirty="0">
              <a:solidFill>
                <a:srgbClr val="000000"/>
              </a:solidFill>
              <a:latin typeface="Arial" panose="020B0604020202020204" pitchFamily="34" charset="0"/>
            </a:endParaRPr>
          </a:p>
        </p:txBody>
      </p:sp>
      <p:pic>
        <p:nvPicPr>
          <p:cNvPr id="5" name="Grafik 4">
            <a:extLst>
              <a:ext uri="{FF2B5EF4-FFF2-40B4-BE49-F238E27FC236}">
                <a16:creationId xmlns:a16="http://schemas.microsoft.com/office/drawing/2014/main" id="{7058C0EB-63EB-53D2-4334-4E4FE01B67F0}"/>
              </a:ext>
            </a:extLst>
          </p:cNvPr>
          <p:cNvPicPr>
            <a:picLocks noChangeAspect="1"/>
          </p:cNvPicPr>
          <p:nvPr/>
        </p:nvPicPr>
        <p:blipFill rotWithShape="1">
          <a:blip r:embed="rId3"/>
          <a:srcRect t="15801" b="24029"/>
          <a:stretch/>
        </p:blipFill>
        <p:spPr>
          <a:xfrm>
            <a:off x="500497" y="5062212"/>
            <a:ext cx="7704856" cy="308632"/>
          </a:xfrm>
          <a:prstGeom prst="rect">
            <a:avLst/>
          </a:prstGeom>
        </p:spPr>
      </p:pic>
      <p:sp>
        <p:nvSpPr>
          <p:cNvPr id="4103" name="Ellipse 1">
            <a:extLst>
              <a:ext uri="{FF2B5EF4-FFF2-40B4-BE49-F238E27FC236}">
                <a16:creationId xmlns:a16="http://schemas.microsoft.com/office/drawing/2014/main" id="{4EEBE92C-80A5-2BB3-2AAE-2C69A1A1D830}"/>
              </a:ext>
            </a:extLst>
          </p:cNvPr>
          <p:cNvSpPr>
            <a:spLocks noChangeArrowheads="1"/>
          </p:cNvSpPr>
          <p:nvPr/>
        </p:nvSpPr>
        <p:spPr bwMode="auto">
          <a:xfrm>
            <a:off x="3841416" y="2188344"/>
            <a:ext cx="1594679" cy="736600"/>
          </a:xfrm>
          <a:prstGeom prst="ellipse">
            <a:avLst/>
          </a:prstGeom>
          <a:solidFill>
            <a:srgbClr val="FFFFFF">
              <a:alpha val="0"/>
            </a:srgbClr>
          </a:solidFill>
          <a:ln w="95250" algn="ctr">
            <a:solidFill>
              <a:srgbClr val="FF0000"/>
            </a:solidFill>
            <a:round/>
            <a:headEnd/>
            <a:tailEnd/>
          </a:ln>
        </p:spPr>
        <p:txBody>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Tx/>
              <a:buNone/>
            </a:pPr>
            <a:endParaRPr lang="de-AT" altLang="de-DE" b="0">
              <a:solidFill>
                <a:srgbClr val="00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35">
            <a:extLst>
              <a:ext uri="{FF2B5EF4-FFF2-40B4-BE49-F238E27FC236}">
                <a16:creationId xmlns:a16="http://schemas.microsoft.com/office/drawing/2014/main" id="{5D158C3A-53CE-4838-C534-DA566E8F0DD4}"/>
              </a:ext>
            </a:extLst>
          </p:cNvPr>
          <p:cNvSpPr>
            <a:spLocks noChangeArrowheads="1"/>
          </p:cNvSpPr>
          <p:nvPr/>
        </p:nvSpPr>
        <p:spPr bwMode="auto">
          <a:xfrm>
            <a:off x="592138" y="5765800"/>
            <a:ext cx="73644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Die Wüste Sahara </a:t>
            </a:r>
          </a:p>
          <a:p>
            <a:pPr eaLnBrk="1" hangingPunct="1">
              <a:spcBef>
                <a:spcPct val="0"/>
              </a:spcBef>
              <a:buFontTx/>
              <a:buNone/>
            </a:pPr>
            <a:r>
              <a:rPr lang="de-AT" altLang="de-DE" sz="1400" b="0">
                <a:solidFill>
                  <a:srgbClr val="000000"/>
                </a:solidFill>
                <a:latin typeface="Arial" panose="020B0604020202020204" pitchFamily="34" charset="0"/>
              </a:rPr>
              <a:t>Wüsten sind Gebiete auf unserer Erde, in denen die Pflanzendecke ganz oder teilweise fehlt. In Trockenwüsten können Pflanzen kaum wachsen, weil es zu wenig Wasser gibt.</a:t>
            </a:r>
            <a:endParaRPr lang="de-DE" altLang="de-DE" sz="1400" b="0">
              <a:solidFill>
                <a:srgbClr val="000000"/>
              </a:solidFill>
              <a:latin typeface="Arial" panose="020B0604020202020204" pitchFamily="34" charset="0"/>
            </a:endParaRPr>
          </a:p>
        </p:txBody>
      </p:sp>
      <p:pic>
        <p:nvPicPr>
          <p:cNvPr id="5123" name="Grafik 7">
            <a:extLst>
              <a:ext uri="{FF2B5EF4-FFF2-40B4-BE49-F238E27FC236}">
                <a16:creationId xmlns:a16="http://schemas.microsoft.com/office/drawing/2014/main" id="{F2C7DA94-C176-73FF-5FA3-EF87AB9337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750" y="692696"/>
            <a:ext cx="7972075" cy="500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35">
            <a:extLst>
              <a:ext uri="{FF2B5EF4-FFF2-40B4-BE49-F238E27FC236}">
                <a16:creationId xmlns:a16="http://schemas.microsoft.com/office/drawing/2014/main" id="{5DA07BAD-B757-11E4-976D-212D7F355241}"/>
              </a:ext>
            </a:extLst>
          </p:cNvPr>
          <p:cNvSpPr>
            <a:spLocks noChangeArrowheads="1"/>
          </p:cNvSpPr>
          <p:nvPr/>
        </p:nvSpPr>
        <p:spPr bwMode="auto">
          <a:xfrm>
            <a:off x="608013" y="5735638"/>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Wassermangel</a:t>
            </a:r>
          </a:p>
          <a:p>
            <a:pPr eaLnBrk="1" hangingPunct="1">
              <a:spcBef>
                <a:spcPct val="0"/>
              </a:spcBef>
              <a:buFontTx/>
              <a:buNone/>
            </a:pPr>
            <a:r>
              <a:rPr lang="de-AT" altLang="de-DE" sz="1400" b="0" dirty="0">
                <a:solidFill>
                  <a:srgbClr val="000000"/>
                </a:solidFill>
                <a:latin typeface="Arial" panose="020B0604020202020204" pitchFamily="34" charset="0"/>
              </a:rPr>
              <a:t>In Trockenwüsten ist Wasser das kostbarste Gut. Regen fällt sehr selten, manchmal nur alle paar Jahre. Das Foto zeigt einige wenige Pflanzen.</a:t>
            </a:r>
            <a:endParaRPr lang="de-DE" altLang="de-DE" sz="1400" b="0" dirty="0">
              <a:solidFill>
                <a:srgbClr val="000000"/>
              </a:solidFill>
              <a:latin typeface="Arial" panose="020B0604020202020204" pitchFamily="34" charset="0"/>
            </a:endParaRPr>
          </a:p>
        </p:txBody>
      </p:sp>
      <p:pic>
        <p:nvPicPr>
          <p:cNvPr id="6147" name="Grafik 2">
            <a:extLst>
              <a:ext uri="{FF2B5EF4-FFF2-40B4-BE49-F238E27FC236}">
                <a16:creationId xmlns:a16="http://schemas.microsoft.com/office/drawing/2014/main" id="{AD9F92D7-2BD5-88FE-3C7F-D73B467B92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3" y="692150"/>
            <a:ext cx="8010525"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hteck 35">
            <a:extLst>
              <a:ext uri="{FF2B5EF4-FFF2-40B4-BE49-F238E27FC236}">
                <a16:creationId xmlns:a16="http://schemas.microsoft.com/office/drawing/2014/main" id="{270CFABD-12AF-CB6F-6A62-9CB06AE800D1}"/>
              </a:ext>
            </a:extLst>
          </p:cNvPr>
          <p:cNvSpPr>
            <a:spLocks noChangeArrowheads="1"/>
          </p:cNvSpPr>
          <p:nvPr/>
        </p:nvSpPr>
        <p:spPr bwMode="auto">
          <a:xfrm>
            <a:off x="585788" y="5703888"/>
            <a:ext cx="77057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Felswüste (Hammada)</a:t>
            </a:r>
          </a:p>
          <a:p>
            <a:pPr eaLnBrk="1" hangingPunct="1">
              <a:spcBef>
                <a:spcPct val="0"/>
              </a:spcBef>
              <a:buFontTx/>
              <a:buNone/>
            </a:pPr>
            <a:r>
              <a:rPr lang="de-AT" altLang="de-DE" sz="1400" b="0">
                <a:solidFill>
                  <a:srgbClr val="000000"/>
                </a:solidFill>
                <a:latin typeface="Arial" panose="020B0604020202020204" pitchFamily="34" charset="0"/>
              </a:rPr>
              <a:t>Die Sahara besteht zum größten Teil aus Felswüsten. Die Felsen sind im Bildhintergrund gut zu sehen. Am Tag ist es sehr heiß (70 °C), in der Nacht sehr kalt (-10 °C). Durch diese großen Temperaturunterschiede zerspringen im Laufe der Zeit Gesteinsbrocken und sogar Felsen. </a:t>
            </a:r>
            <a:endParaRPr lang="de-DE" altLang="de-DE" sz="1400" b="0">
              <a:solidFill>
                <a:srgbClr val="000000"/>
              </a:solidFill>
              <a:latin typeface="Arial" panose="020B0604020202020204" pitchFamily="34" charset="0"/>
            </a:endParaRPr>
          </a:p>
        </p:txBody>
      </p:sp>
      <p:sp>
        <p:nvSpPr>
          <p:cNvPr id="7171" name="Textfeld 36">
            <a:extLst>
              <a:ext uri="{FF2B5EF4-FFF2-40B4-BE49-F238E27FC236}">
                <a16:creationId xmlns:a16="http://schemas.microsoft.com/office/drawing/2014/main" id="{9BE36B90-3982-5C47-F2E2-F8E092D0D4B7}"/>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7172" name="Textfeld 37">
            <a:extLst>
              <a:ext uri="{FF2B5EF4-FFF2-40B4-BE49-F238E27FC236}">
                <a16:creationId xmlns:a16="http://schemas.microsoft.com/office/drawing/2014/main" id="{53C30E09-A680-3F21-70C3-70AAEC6DA254}"/>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7173" name="Textfeld 38">
            <a:extLst>
              <a:ext uri="{FF2B5EF4-FFF2-40B4-BE49-F238E27FC236}">
                <a16:creationId xmlns:a16="http://schemas.microsoft.com/office/drawing/2014/main" id="{B33AD1EA-94F9-1575-2983-1B948DBB16E1}"/>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7174" name="Grafik 1">
            <a:extLst>
              <a:ext uri="{FF2B5EF4-FFF2-40B4-BE49-F238E27FC236}">
                <a16:creationId xmlns:a16="http://schemas.microsoft.com/office/drawing/2014/main" id="{79110E21-2EEE-19A7-7C19-02D5EAF7C2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38" y="668338"/>
            <a:ext cx="79692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9" descr="E:\UW alt online neu\Unbenannt-1 Kopie.jpg">
            <a:extLst>
              <a:ext uri="{FF2B5EF4-FFF2-40B4-BE49-F238E27FC236}">
                <a16:creationId xmlns:a16="http://schemas.microsoft.com/office/drawing/2014/main" id="{1FBE0A48-6913-C07D-0F7E-4CB0DA404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692150"/>
            <a:ext cx="80851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hteck 35">
            <a:extLst>
              <a:ext uri="{FF2B5EF4-FFF2-40B4-BE49-F238E27FC236}">
                <a16:creationId xmlns:a16="http://schemas.microsoft.com/office/drawing/2014/main" id="{FECAAA8A-BA95-2FDA-A9E3-321F0AFB27C4}"/>
              </a:ext>
            </a:extLst>
          </p:cNvPr>
          <p:cNvSpPr>
            <a:spLocks noChangeArrowheads="1"/>
          </p:cNvSpPr>
          <p:nvPr/>
        </p:nvSpPr>
        <p:spPr bwMode="auto">
          <a:xfrm>
            <a:off x="581025" y="5645150"/>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Kieswüste (Serir)</a:t>
            </a:r>
          </a:p>
          <a:p>
            <a:pPr eaLnBrk="1" hangingPunct="1">
              <a:spcBef>
                <a:spcPct val="0"/>
              </a:spcBef>
              <a:buFontTx/>
              <a:buNone/>
            </a:pPr>
            <a:r>
              <a:rPr lang="de-AT" altLang="de-DE" sz="1400" b="0" dirty="0">
                <a:solidFill>
                  <a:srgbClr val="000000"/>
                </a:solidFill>
                <a:latin typeface="Arial" panose="020B0604020202020204" pitchFamily="34" charset="0"/>
              </a:rPr>
              <a:t>Wenn Felsen langsam verwittern, zerfallen sie in kleinere Teile. Aus diesen besteht die Kieswüste, die du im Bildvordergrund siehst. Die Kieswüste bildet zusammen mit der Felswüste etwa vier Fünftel der gesamten Sahara.</a:t>
            </a:r>
            <a:endParaRPr lang="de-DE" altLang="de-DE" sz="1400" b="0" dirty="0">
              <a:solidFill>
                <a:srgbClr val="000000"/>
              </a:solidFill>
              <a:latin typeface="Arial" panose="020B0604020202020204" pitchFamily="34" charset="0"/>
            </a:endParaRPr>
          </a:p>
        </p:txBody>
      </p:sp>
      <p:sp>
        <p:nvSpPr>
          <p:cNvPr id="8196" name="Ellipse 9">
            <a:extLst>
              <a:ext uri="{FF2B5EF4-FFF2-40B4-BE49-F238E27FC236}">
                <a16:creationId xmlns:a16="http://schemas.microsoft.com/office/drawing/2014/main" id="{7B9C5592-BDDB-BCB5-A4FB-935309980423}"/>
              </a:ext>
            </a:extLst>
          </p:cNvPr>
          <p:cNvSpPr>
            <a:spLocks noChangeArrowheads="1"/>
          </p:cNvSpPr>
          <p:nvPr/>
        </p:nvSpPr>
        <p:spPr bwMode="auto">
          <a:xfrm>
            <a:off x="2484438" y="4221163"/>
            <a:ext cx="2879725" cy="1274762"/>
          </a:xfrm>
          <a:prstGeom prst="ellipse">
            <a:avLst/>
          </a:prstGeom>
          <a:solidFill>
            <a:srgbClr val="FFFFFF">
              <a:alpha val="0"/>
            </a:srgbClr>
          </a:solidFill>
          <a:ln w="31750" algn="ctr">
            <a:solidFill>
              <a:srgbClr val="FF0000"/>
            </a:solidFill>
            <a:round/>
            <a:headEnd/>
            <a:tailEnd/>
          </a:ln>
        </p:spPr>
        <p:txBody>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Tx/>
              <a:buNone/>
            </a:pPr>
            <a:endParaRPr lang="de-AT" altLang="de-DE" b="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hteck 35">
            <a:extLst>
              <a:ext uri="{FF2B5EF4-FFF2-40B4-BE49-F238E27FC236}">
                <a16:creationId xmlns:a16="http://schemas.microsoft.com/office/drawing/2014/main" id="{4DDB897C-1D55-F971-C88D-601DEF545D42}"/>
              </a:ext>
            </a:extLst>
          </p:cNvPr>
          <p:cNvSpPr>
            <a:spLocks noChangeArrowheads="1"/>
          </p:cNvSpPr>
          <p:nvPr/>
        </p:nvSpPr>
        <p:spPr bwMode="auto">
          <a:xfrm>
            <a:off x="585788" y="5805488"/>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Sandwüste (Erg)</a:t>
            </a:r>
          </a:p>
          <a:p>
            <a:pPr eaLnBrk="1" hangingPunct="1">
              <a:spcBef>
                <a:spcPct val="0"/>
              </a:spcBef>
              <a:buFontTx/>
              <a:buNone/>
            </a:pPr>
            <a:r>
              <a:rPr lang="de-AT" altLang="de-DE" sz="1400" b="0">
                <a:solidFill>
                  <a:srgbClr val="000000"/>
                </a:solidFill>
                <a:latin typeface="Arial" panose="020B0604020202020204" pitchFamily="34" charset="0"/>
              </a:rPr>
              <a:t>Wenn wir an Wüste oder Sahara denken, fallen uns zumeist Sandwüsten und hohe Dünen ein. Dabei besteht die Sahara nur ungefähr zu einem Fünftel aus Sandwüste.</a:t>
            </a:r>
            <a:endParaRPr lang="de-DE" altLang="de-DE" sz="1400" b="0">
              <a:solidFill>
                <a:srgbClr val="000000"/>
              </a:solidFill>
              <a:latin typeface="Arial" panose="020B0604020202020204" pitchFamily="34" charset="0"/>
            </a:endParaRPr>
          </a:p>
        </p:txBody>
      </p:sp>
      <p:sp>
        <p:nvSpPr>
          <p:cNvPr id="9219" name="Textfeld 36">
            <a:extLst>
              <a:ext uri="{FF2B5EF4-FFF2-40B4-BE49-F238E27FC236}">
                <a16:creationId xmlns:a16="http://schemas.microsoft.com/office/drawing/2014/main" id="{3B62F7DC-3ACA-55FD-A5AF-4BE42F941473}"/>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9220" name="Textfeld 37">
            <a:extLst>
              <a:ext uri="{FF2B5EF4-FFF2-40B4-BE49-F238E27FC236}">
                <a16:creationId xmlns:a16="http://schemas.microsoft.com/office/drawing/2014/main" id="{ACB2BA83-5C47-1A94-915B-7B908054DEB6}"/>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9221" name="Textfeld 38">
            <a:extLst>
              <a:ext uri="{FF2B5EF4-FFF2-40B4-BE49-F238E27FC236}">
                <a16:creationId xmlns:a16="http://schemas.microsoft.com/office/drawing/2014/main" id="{7C6D40AF-37D8-DD54-FAA1-57E82EECD792}"/>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9222" name="Grafik 2">
            <a:extLst>
              <a:ext uri="{FF2B5EF4-FFF2-40B4-BE49-F238E27FC236}">
                <a16:creationId xmlns:a16="http://schemas.microsoft.com/office/drawing/2014/main" id="{8913120D-13E9-6F11-5616-3C28EF665D62}"/>
              </a:ext>
            </a:extLst>
          </p:cNvPr>
          <p:cNvPicPr>
            <a:picLocks noChangeAspect="1"/>
          </p:cNvPicPr>
          <p:nvPr/>
        </p:nvPicPr>
        <p:blipFill>
          <a:blip r:embed="rId2">
            <a:extLst>
              <a:ext uri="{28A0092B-C50C-407E-A947-70E740481C1C}">
                <a14:useLocalDpi xmlns:a14="http://schemas.microsoft.com/office/drawing/2010/main" val="0"/>
              </a:ext>
            </a:extLst>
          </a:blip>
          <a:srcRect t="-2"/>
          <a:stretch>
            <a:fillRect/>
          </a:stretch>
        </p:blipFill>
        <p:spPr bwMode="auto">
          <a:xfrm>
            <a:off x="595313" y="712788"/>
            <a:ext cx="8008937"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35">
            <a:extLst>
              <a:ext uri="{FF2B5EF4-FFF2-40B4-BE49-F238E27FC236}">
                <a16:creationId xmlns:a16="http://schemas.microsoft.com/office/drawing/2014/main" id="{0D3E1D9A-4239-536A-2BB1-976586335395}"/>
              </a:ext>
            </a:extLst>
          </p:cNvPr>
          <p:cNvSpPr>
            <a:spLocks noChangeArrowheads="1"/>
          </p:cNvSpPr>
          <p:nvPr/>
        </p:nvSpPr>
        <p:spPr bwMode="auto">
          <a:xfrm>
            <a:off x="611188" y="5727700"/>
            <a:ext cx="77057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Sicheldünen</a:t>
            </a:r>
          </a:p>
          <a:p>
            <a:pPr eaLnBrk="1" hangingPunct="1">
              <a:spcBef>
                <a:spcPct val="0"/>
              </a:spcBef>
              <a:buFontTx/>
              <a:buNone/>
            </a:pPr>
            <a:r>
              <a:rPr lang="de-AT" altLang="de-DE" sz="1400" b="0">
                <a:solidFill>
                  <a:srgbClr val="000000"/>
                </a:solidFill>
                <a:latin typeface="Arial" panose="020B0604020202020204" pitchFamily="34" charset="0"/>
              </a:rPr>
              <a:t>Wie lebensfeindlich Wüsten eigentlich sind, kann man hier sehen. Mächtige Sandstürme bauen diese Sicheldünen auf. Aus ihrer Lage können Fachleute erkennen, dass der Sturm von der rechten Seite gekommen ist.</a:t>
            </a:r>
            <a:endParaRPr lang="de-DE" altLang="de-DE" sz="1400" b="0">
              <a:solidFill>
                <a:srgbClr val="000000"/>
              </a:solidFill>
              <a:latin typeface="Arial" panose="020B0604020202020204" pitchFamily="34" charset="0"/>
            </a:endParaRPr>
          </a:p>
        </p:txBody>
      </p:sp>
      <p:pic>
        <p:nvPicPr>
          <p:cNvPr id="10243" name="Grafik 4">
            <a:extLst>
              <a:ext uri="{FF2B5EF4-FFF2-40B4-BE49-F238E27FC236}">
                <a16:creationId xmlns:a16="http://schemas.microsoft.com/office/drawing/2014/main" id="{24A96E90-82A0-EF96-681B-68837104FD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738" y="668338"/>
            <a:ext cx="8010525"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hteck 35">
            <a:extLst>
              <a:ext uri="{FF2B5EF4-FFF2-40B4-BE49-F238E27FC236}">
                <a16:creationId xmlns:a16="http://schemas.microsoft.com/office/drawing/2014/main" id="{D6F4252A-3A42-D17C-054D-CD5062491ABD}"/>
              </a:ext>
            </a:extLst>
          </p:cNvPr>
          <p:cNvSpPr>
            <a:spLocks noChangeArrowheads="1"/>
          </p:cNvSpPr>
          <p:nvPr/>
        </p:nvSpPr>
        <p:spPr bwMode="auto">
          <a:xfrm>
            <a:off x="585788" y="5735638"/>
            <a:ext cx="79263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Salzwüste</a:t>
            </a:r>
          </a:p>
          <a:p>
            <a:pPr eaLnBrk="1" hangingPunct="1">
              <a:spcBef>
                <a:spcPct val="0"/>
              </a:spcBef>
              <a:buFontTx/>
              <a:buNone/>
            </a:pPr>
            <a:r>
              <a:rPr lang="de-AT" altLang="de-DE" sz="1400" b="0">
                <a:solidFill>
                  <a:srgbClr val="000000"/>
                </a:solidFill>
                <a:latin typeface="Arial" panose="020B0604020202020204" pitchFamily="34" charset="0"/>
              </a:rPr>
              <a:t>Nur hin und wieder fließende Flüsse spülen Salze mit sich. Wenn diese Flüsse in abflusslose Wannen in Trockengebieten münden, verdunstet das Wasser und das Salz bleibt an der Oberfläche zurück. Es entstehen weiße, braune oder graue Salzkrusten.</a:t>
            </a:r>
            <a:endParaRPr lang="de-DE" altLang="de-DE" sz="1400" b="0">
              <a:solidFill>
                <a:srgbClr val="000000"/>
              </a:solidFill>
              <a:latin typeface="Arial" panose="020B0604020202020204" pitchFamily="34" charset="0"/>
            </a:endParaRPr>
          </a:p>
        </p:txBody>
      </p:sp>
      <p:sp>
        <p:nvSpPr>
          <p:cNvPr id="11267" name="Textfeld 36">
            <a:extLst>
              <a:ext uri="{FF2B5EF4-FFF2-40B4-BE49-F238E27FC236}">
                <a16:creationId xmlns:a16="http://schemas.microsoft.com/office/drawing/2014/main" id="{1D073067-B77B-7FDC-3D0F-AE848A25EE28}"/>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11268" name="Textfeld 37">
            <a:extLst>
              <a:ext uri="{FF2B5EF4-FFF2-40B4-BE49-F238E27FC236}">
                <a16:creationId xmlns:a16="http://schemas.microsoft.com/office/drawing/2014/main" id="{11D732A0-BF58-E8A9-1172-8BBFB7EAF1B6}"/>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11269" name="Textfeld 38">
            <a:extLst>
              <a:ext uri="{FF2B5EF4-FFF2-40B4-BE49-F238E27FC236}">
                <a16:creationId xmlns:a16="http://schemas.microsoft.com/office/drawing/2014/main" id="{AB621F73-8338-5E51-D745-2F8B9E8D3920}"/>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11270" name="Grafik 1">
            <a:extLst>
              <a:ext uri="{FF2B5EF4-FFF2-40B4-BE49-F238E27FC236}">
                <a16:creationId xmlns:a16="http://schemas.microsoft.com/office/drawing/2014/main" id="{9456195A-13E8-2AB4-DC2A-14C4E18BA9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58813"/>
            <a:ext cx="7900987"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Bildschirmpräsentation (4:3)</PresentationFormat>
  <Paragraphs>56</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PoloST11KBuch</vt:lpstr>
      <vt:lpstr>Syntax LT Std</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201</cp:revision>
  <dcterms:created xsi:type="dcterms:W3CDTF">2013-10-08T07:58:50Z</dcterms:created>
  <dcterms:modified xsi:type="dcterms:W3CDTF">2023-05-22T06:52:57Z</dcterms:modified>
</cp:coreProperties>
</file>