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07.11.2022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32884DC9-D284-5897-6930-CE8A5142091E}"/>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Die griechische Kultur</a:t>
            </a:r>
          </a:p>
        </p:txBody>
      </p:sp>
      <p:sp>
        <p:nvSpPr>
          <p:cNvPr id="11" name="Text Box 10">
            <a:extLst>
              <a:ext uri="{FF2B5EF4-FFF2-40B4-BE49-F238E27FC236}">
                <a16:creationId xmlns:a16="http://schemas.microsoft.com/office/drawing/2014/main" id="{D8A5B8F7-A1C7-4B57-9F3D-05ABC7AFC1DB}"/>
              </a:ext>
            </a:extLst>
          </p:cNvPr>
          <p:cNvSpPr txBox="1">
            <a:spLocks noChangeArrowheads="1"/>
          </p:cNvSpPr>
          <p:nvPr/>
        </p:nvSpPr>
        <p:spPr bwMode="auto">
          <a:xfrm>
            <a:off x="701506" y="2065568"/>
            <a:ext cx="2087562" cy="519112"/>
          </a:xfrm>
          <a:prstGeom prst="rect">
            <a:avLst/>
          </a:prstGeom>
          <a:noFill/>
          <a:ln>
            <a:noFill/>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669900"/>
                </a:solidFill>
                <a:latin typeface="Calibri" panose="020F0502020204030204" pitchFamily="34" charset="0"/>
              </a:rPr>
              <a:t>Architektur</a:t>
            </a:r>
          </a:p>
        </p:txBody>
      </p:sp>
      <p:sp>
        <p:nvSpPr>
          <p:cNvPr id="12" name="Text Box 10">
            <a:extLst>
              <a:ext uri="{FF2B5EF4-FFF2-40B4-BE49-F238E27FC236}">
                <a16:creationId xmlns:a16="http://schemas.microsoft.com/office/drawing/2014/main" id="{D5ED3058-A4AB-5698-95A1-2F67789EFBB3}"/>
              </a:ext>
            </a:extLst>
          </p:cNvPr>
          <p:cNvSpPr txBox="1">
            <a:spLocks noChangeArrowheads="1"/>
          </p:cNvSpPr>
          <p:nvPr/>
        </p:nvSpPr>
        <p:spPr bwMode="auto">
          <a:xfrm>
            <a:off x="467544" y="2655888"/>
            <a:ext cx="252975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Gebäude aus Stein, Holz, Lehm und Marmor</a:t>
            </a:r>
          </a:p>
        </p:txBody>
      </p:sp>
      <p:sp>
        <p:nvSpPr>
          <p:cNvPr id="13" name="Text Box 10">
            <a:extLst>
              <a:ext uri="{FF2B5EF4-FFF2-40B4-BE49-F238E27FC236}">
                <a16:creationId xmlns:a16="http://schemas.microsoft.com/office/drawing/2014/main" id="{5821C644-F03E-A482-7F9F-950ACBF1E1BC}"/>
              </a:ext>
            </a:extLst>
          </p:cNvPr>
          <p:cNvSpPr txBox="1">
            <a:spLocks noChangeArrowheads="1"/>
          </p:cNvSpPr>
          <p:nvPr/>
        </p:nvSpPr>
        <p:spPr bwMode="auto">
          <a:xfrm>
            <a:off x="3509927" y="2022762"/>
            <a:ext cx="2232025" cy="946150"/>
          </a:xfrm>
          <a:prstGeom prst="rect">
            <a:avLst/>
          </a:prstGeom>
          <a:noFill/>
          <a:ln>
            <a:noFill/>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669900"/>
                </a:solidFill>
                <a:latin typeface="Calibri" panose="020F0502020204030204" pitchFamily="34" charset="0"/>
              </a:rPr>
              <a:t>Malerei und Bildhauerei</a:t>
            </a:r>
          </a:p>
        </p:txBody>
      </p:sp>
      <p:sp>
        <p:nvSpPr>
          <p:cNvPr id="14" name="Text Box 10">
            <a:extLst>
              <a:ext uri="{FF2B5EF4-FFF2-40B4-BE49-F238E27FC236}">
                <a16:creationId xmlns:a16="http://schemas.microsoft.com/office/drawing/2014/main" id="{A6CC1E2D-6A73-53B5-D67E-49EAE39CB708}"/>
              </a:ext>
            </a:extLst>
          </p:cNvPr>
          <p:cNvSpPr txBox="1">
            <a:spLocks noChangeArrowheads="1"/>
          </p:cNvSpPr>
          <p:nvPr/>
        </p:nvSpPr>
        <p:spPr bwMode="auto">
          <a:xfrm>
            <a:off x="3509927" y="3896544"/>
            <a:ext cx="22320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Göttinnen und Götter</a:t>
            </a:r>
          </a:p>
        </p:txBody>
      </p:sp>
      <p:sp>
        <p:nvSpPr>
          <p:cNvPr id="17" name="Text Box 10">
            <a:extLst>
              <a:ext uri="{FF2B5EF4-FFF2-40B4-BE49-F238E27FC236}">
                <a16:creationId xmlns:a16="http://schemas.microsoft.com/office/drawing/2014/main" id="{9776DFFA-E6FA-9043-3BD5-97B01F769D2B}"/>
              </a:ext>
            </a:extLst>
          </p:cNvPr>
          <p:cNvSpPr txBox="1">
            <a:spLocks noChangeArrowheads="1"/>
          </p:cNvSpPr>
          <p:nvPr/>
        </p:nvSpPr>
        <p:spPr bwMode="auto">
          <a:xfrm>
            <a:off x="6178359" y="2047875"/>
            <a:ext cx="2592388" cy="519113"/>
          </a:xfrm>
          <a:prstGeom prst="rect">
            <a:avLst/>
          </a:prstGeom>
          <a:noFill/>
          <a:ln>
            <a:noFill/>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669900"/>
                </a:solidFill>
                <a:latin typeface="Calibri" panose="020F0502020204030204" pitchFamily="34" charset="0"/>
              </a:rPr>
              <a:t>Literatur</a:t>
            </a:r>
          </a:p>
        </p:txBody>
      </p:sp>
      <p:sp>
        <p:nvSpPr>
          <p:cNvPr id="18" name="Text Box 10">
            <a:extLst>
              <a:ext uri="{FF2B5EF4-FFF2-40B4-BE49-F238E27FC236}">
                <a16:creationId xmlns:a16="http://schemas.microsoft.com/office/drawing/2014/main" id="{137787C8-6BED-856C-AD6A-325A76BAD2C3}"/>
              </a:ext>
            </a:extLst>
          </p:cNvPr>
          <p:cNvSpPr txBox="1">
            <a:spLocks noChangeArrowheads="1"/>
          </p:cNvSpPr>
          <p:nvPr/>
        </p:nvSpPr>
        <p:spPr bwMode="auto">
          <a:xfrm>
            <a:off x="6011562" y="2495837"/>
            <a:ext cx="2808287"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verschiedene Dichtungsgattungen: Epik                             (erzählende Texte), Dramatik                    (Theaterstücke), Lyrik                            (Gedichte)</a:t>
            </a:r>
          </a:p>
        </p:txBody>
      </p:sp>
      <p:sp>
        <p:nvSpPr>
          <p:cNvPr id="19" name="Abgerundetes Rechteck 20">
            <a:extLst>
              <a:ext uri="{FF2B5EF4-FFF2-40B4-BE49-F238E27FC236}">
                <a16:creationId xmlns:a16="http://schemas.microsoft.com/office/drawing/2014/main" id="{6478F21F-3B42-091E-B7CA-F36C5A88E95D}"/>
              </a:ext>
            </a:extLst>
          </p:cNvPr>
          <p:cNvSpPr>
            <a:spLocks noChangeArrowheads="1"/>
          </p:cNvSpPr>
          <p:nvPr/>
        </p:nvSpPr>
        <p:spPr bwMode="auto">
          <a:xfrm>
            <a:off x="395287" y="1895475"/>
            <a:ext cx="2700000" cy="3694113"/>
          </a:xfrm>
          <a:prstGeom prst="roundRect">
            <a:avLst>
              <a:gd name="adj" fmla="val 16667"/>
            </a:avLst>
          </a:prstGeom>
          <a:noFill/>
          <a:ln w="57150" algn="ctr">
            <a:solidFill>
              <a:srgbClr val="669900"/>
            </a:solidFill>
            <a:round/>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0" name="Abgerundetes Rechteck 21">
            <a:extLst>
              <a:ext uri="{FF2B5EF4-FFF2-40B4-BE49-F238E27FC236}">
                <a16:creationId xmlns:a16="http://schemas.microsoft.com/office/drawing/2014/main" id="{7F23E21D-1480-460E-DD07-B48324EA22DA}"/>
              </a:ext>
            </a:extLst>
          </p:cNvPr>
          <p:cNvSpPr>
            <a:spLocks noChangeArrowheads="1"/>
          </p:cNvSpPr>
          <p:nvPr/>
        </p:nvSpPr>
        <p:spPr bwMode="auto">
          <a:xfrm>
            <a:off x="3231290" y="1916113"/>
            <a:ext cx="2700000" cy="3673475"/>
          </a:xfrm>
          <a:prstGeom prst="roundRect">
            <a:avLst>
              <a:gd name="adj" fmla="val 16667"/>
            </a:avLst>
          </a:prstGeom>
          <a:noFill/>
          <a:ln w="57150" algn="ctr">
            <a:solidFill>
              <a:srgbClr val="669900"/>
            </a:solidFill>
            <a:round/>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1" name="Abgerundetes Rechteck 22">
            <a:extLst>
              <a:ext uri="{FF2B5EF4-FFF2-40B4-BE49-F238E27FC236}">
                <a16:creationId xmlns:a16="http://schemas.microsoft.com/office/drawing/2014/main" id="{6847DBA2-30D8-DB98-6893-5343D78D173E}"/>
              </a:ext>
            </a:extLst>
          </p:cNvPr>
          <p:cNvSpPr>
            <a:spLocks noChangeArrowheads="1"/>
          </p:cNvSpPr>
          <p:nvPr/>
        </p:nvSpPr>
        <p:spPr bwMode="auto">
          <a:xfrm>
            <a:off x="6065706" y="1916113"/>
            <a:ext cx="2700000" cy="3673475"/>
          </a:xfrm>
          <a:prstGeom prst="roundRect">
            <a:avLst>
              <a:gd name="adj" fmla="val 16667"/>
            </a:avLst>
          </a:prstGeom>
          <a:noFill/>
          <a:ln w="57150" algn="ctr">
            <a:solidFill>
              <a:srgbClr val="669900"/>
            </a:solidFill>
            <a:round/>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2" name="Text Box 10">
            <a:extLst>
              <a:ext uri="{FF2B5EF4-FFF2-40B4-BE49-F238E27FC236}">
                <a16:creationId xmlns:a16="http://schemas.microsoft.com/office/drawing/2014/main" id="{F1419C19-9135-E5B4-F37D-77438534989D}"/>
              </a:ext>
            </a:extLst>
          </p:cNvPr>
          <p:cNvSpPr txBox="1">
            <a:spLocks noChangeArrowheads="1"/>
          </p:cNvSpPr>
          <p:nvPr/>
        </p:nvSpPr>
        <p:spPr bwMode="auto">
          <a:xfrm>
            <a:off x="655303" y="4616630"/>
            <a:ext cx="215423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Tempel und Amphitheater</a:t>
            </a:r>
          </a:p>
        </p:txBody>
      </p:sp>
      <p:sp>
        <p:nvSpPr>
          <p:cNvPr id="23" name="Text Box 10">
            <a:extLst>
              <a:ext uri="{FF2B5EF4-FFF2-40B4-BE49-F238E27FC236}">
                <a16:creationId xmlns:a16="http://schemas.microsoft.com/office/drawing/2014/main" id="{ABBFA237-211F-7266-8E89-F3DB66C66FC2}"/>
              </a:ext>
            </a:extLst>
          </p:cNvPr>
          <p:cNvSpPr txBox="1">
            <a:spLocks noChangeArrowheads="1"/>
          </p:cNvSpPr>
          <p:nvPr/>
        </p:nvSpPr>
        <p:spPr bwMode="auto">
          <a:xfrm>
            <a:off x="616410" y="4026126"/>
            <a:ext cx="22320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Säulen</a:t>
            </a:r>
          </a:p>
        </p:txBody>
      </p:sp>
      <p:sp>
        <p:nvSpPr>
          <p:cNvPr id="24" name="Text Box 10">
            <a:extLst>
              <a:ext uri="{FF2B5EF4-FFF2-40B4-BE49-F238E27FC236}">
                <a16:creationId xmlns:a16="http://schemas.microsoft.com/office/drawing/2014/main" id="{B6ABDB9A-AC1D-8237-F8BC-40BF9209B608}"/>
              </a:ext>
            </a:extLst>
          </p:cNvPr>
          <p:cNvSpPr txBox="1">
            <a:spLocks noChangeArrowheads="1"/>
          </p:cNvSpPr>
          <p:nvPr/>
        </p:nvSpPr>
        <p:spPr bwMode="auto">
          <a:xfrm>
            <a:off x="3464484" y="3001883"/>
            <a:ext cx="22320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Vasenmalerei und Statuen</a:t>
            </a:r>
          </a:p>
        </p:txBody>
      </p:sp>
      <p:sp>
        <p:nvSpPr>
          <p:cNvPr id="25" name="Text Box 10">
            <a:extLst>
              <a:ext uri="{FF2B5EF4-FFF2-40B4-BE49-F238E27FC236}">
                <a16:creationId xmlns:a16="http://schemas.microsoft.com/office/drawing/2014/main" id="{2F42A906-5481-71FE-89A4-EBA79166DEA1}"/>
              </a:ext>
            </a:extLst>
          </p:cNvPr>
          <p:cNvSpPr txBox="1">
            <a:spLocks noChangeArrowheads="1"/>
          </p:cNvSpPr>
          <p:nvPr/>
        </p:nvSpPr>
        <p:spPr bwMode="auto">
          <a:xfrm>
            <a:off x="3509927" y="4802222"/>
            <a:ext cx="22320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Alltagsszenen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7" grpId="0"/>
      <p:bldP spid="18" grpId="0"/>
      <p:bldP spid="22" grpId="0"/>
      <p:bldP spid="23" grpId="0"/>
      <p:bldP spid="24" grpId="0"/>
      <p:bldP spid="25"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„Götter, Spiele und Kunst“ auf den Seiten 36 bis 37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 und Autoren: Michael Bachlechner, Conny </a:t>
            </a:r>
            <a:r>
              <a:rPr lang="de-DE" altLang="de-DE" sz="1200" b="0" dirty="0" err="1">
                <a:solidFill>
                  <a:schemeClr val="tx1"/>
                </a:solidFill>
                <a:cs typeface="Arial" charset="0"/>
              </a:rPr>
              <a:t>Benedik</a:t>
            </a:r>
            <a:r>
              <a:rPr lang="de-DE" altLang="de-DE" sz="1200" b="0" dirty="0">
                <a:solidFill>
                  <a:schemeClr val="tx1"/>
                </a:solidFill>
                <a:cs typeface="Arial" charset="0"/>
              </a:rPr>
              <a:t>, Johannes Fuchsberger, Franz Graf, Franz </a:t>
            </a:r>
            <a:r>
              <a:rPr lang="de-DE" altLang="de-DE" sz="1200" b="0" dirty="0" err="1">
                <a:solidFill>
                  <a:schemeClr val="tx1"/>
                </a:solidFill>
                <a:cs typeface="Arial" charset="0"/>
              </a:rPr>
              <a:t>Niedertscheider</a:t>
            </a:r>
            <a:r>
              <a:rPr lang="de-DE" altLang="de-DE" sz="1200" b="0" dirty="0">
                <a:solidFill>
                  <a:schemeClr val="tx1"/>
                </a:solidFill>
                <a:cs typeface="Arial" charset="0"/>
              </a:rPr>
              <a:t> und Michael </a:t>
            </a:r>
            <a:r>
              <a:rPr lang="de-DE" altLang="de-DE" sz="1200" b="0" dirty="0" err="1">
                <a:solidFill>
                  <a:schemeClr val="tx1"/>
                </a:solidFill>
                <a:cs typeface="Arial" charset="0"/>
              </a:rPr>
              <a:t>Senfter</a:t>
            </a:r>
            <a:endParaRPr lang="de-DE" altLang="de-DE" sz="1200" b="0" dirty="0">
              <a:solidFill>
                <a:schemeClr val="tx1"/>
              </a:solidFill>
              <a:cs typeface="Arial" charset="0"/>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a:t>
            </a:r>
            <a:r>
              <a:rPr lang="de-DE" altLang="de-DE" sz="1200" b="0">
                <a:solidFill>
                  <a:schemeClr val="tx1"/>
                </a:solidFill>
              </a:rPr>
              <a:t>, Bürmoos</a:t>
            </a:r>
            <a:endParaRPr lang="de-DE" altLang="de-DE" sz="1200" b="0" dirty="0">
              <a:solidFill>
                <a:schemeClr val="tx1"/>
              </a:solidFill>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234</Words>
  <Application>Microsoft Office PowerPoint</Application>
  <PresentationFormat>Bildschirmpräsentation (4:3)</PresentationFormat>
  <Paragraphs>31</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69</cp:revision>
  <dcterms:created xsi:type="dcterms:W3CDTF">2011-07-14T19:54:09Z</dcterms:created>
  <dcterms:modified xsi:type="dcterms:W3CDTF">2022-11-07T07:40:58Z</dcterms:modified>
</cp:coreProperties>
</file>