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12.12.2022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a:solidFill>
                  <a:srgbClr val="333333"/>
                </a:solidFill>
                <a:latin typeface="Calibri" panose="020F0502020204030204" pitchFamily="34" charset="0"/>
              </a:rPr>
              <a:t>Der Seeweg </a:t>
            </a:r>
            <a:r>
              <a:rPr lang="de-DE" altLang="de-DE" sz="3800" dirty="0">
                <a:solidFill>
                  <a:srgbClr val="333333"/>
                </a:solidFill>
                <a:latin typeface="Calibri" panose="020F0502020204030204" pitchFamily="34" charset="0"/>
              </a:rPr>
              <a:t>nach Indien</a:t>
            </a:r>
          </a:p>
        </p:txBody>
      </p:sp>
      <p:sp>
        <p:nvSpPr>
          <p:cNvPr id="3" name="Text Box 10">
            <a:extLst>
              <a:ext uri="{FF2B5EF4-FFF2-40B4-BE49-F238E27FC236}">
                <a16:creationId xmlns:a16="http://schemas.microsoft.com/office/drawing/2014/main" id="{E550F890-0C8A-4CEE-48B8-A2C8CAB2A0E0}"/>
              </a:ext>
            </a:extLst>
          </p:cNvPr>
          <p:cNvSpPr txBox="1">
            <a:spLocks noChangeArrowheads="1"/>
          </p:cNvSpPr>
          <p:nvPr/>
        </p:nvSpPr>
        <p:spPr bwMode="auto">
          <a:xfrm>
            <a:off x="641974" y="1591899"/>
            <a:ext cx="802855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Handelsweg in den Fernen Osten wird kontrolliert</a:t>
            </a:r>
          </a:p>
        </p:txBody>
      </p:sp>
      <p:sp>
        <p:nvSpPr>
          <p:cNvPr id="4" name="Pfeil nach unten 8">
            <a:extLst>
              <a:ext uri="{FF2B5EF4-FFF2-40B4-BE49-F238E27FC236}">
                <a16:creationId xmlns:a16="http://schemas.microsoft.com/office/drawing/2014/main" id="{A0606EDE-2327-F1D1-86E3-C5E6E0C97DA8}"/>
              </a:ext>
            </a:extLst>
          </p:cNvPr>
          <p:cNvSpPr>
            <a:spLocks noChangeArrowheads="1"/>
          </p:cNvSpPr>
          <p:nvPr/>
        </p:nvSpPr>
        <p:spPr bwMode="auto">
          <a:xfrm>
            <a:off x="4328435" y="2098775"/>
            <a:ext cx="288925" cy="360362"/>
          </a:xfrm>
          <a:prstGeom prst="downArrow">
            <a:avLst>
              <a:gd name="adj1" fmla="val 50000"/>
              <a:gd name="adj2" fmla="val 49855"/>
            </a:avLst>
          </a:prstGeom>
          <a:solidFill>
            <a:srgbClr val="669900"/>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11FBA391-BB3F-0C06-0F37-5AD1787E8BA8}"/>
              </a:ext>
            </a:extLst>
          </p:cNvPr>
          <p:cNvSpPr txBox="1">
            <a:spLocks noChangeArrowheads="1"/>
          </p:cNvSpPr>
          <p:nvPr/>
        </p:nvSpPr>
        <p:spPr bwMode="auto">
          <a:xfrm>
            <a:off x="656547" y="2452787"/>
            <a:ext cx="792003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Suche nach einem Seeweg nach Asien</a:t>
            </a:r>
          </a:p>
        </p:txBody>
      </p:sp>
      <p:sp>
        <p:nvSpPr>
          <p:cNvPr id="6" name="Pfeil nach unten 10">
            <a:extLst>
              <a:ext uri="{FF2B5EF4-FFF2-40B4-BE49-F238E27FC236}">
                <a16:creationId xmlns:a16="http://schemas.microsoft.com/office/drawing/2014/main" id="{D195C86E-E1ED-D747-96A7-219E67504BDB}"/>
              </a:ext>
            </a:extLst>
          </p:cNvPr>
          <p:cNvSpPr>
            <a:spLocks noChangeArrowheads="1"/>
          </p:cNvSpPr>
          <p:nvPr/>
        </p:nvSpPr>
        <p:spPr bwMode="auto">
          <a:xfrm>
            <a:off x="2313897" y="2983012"/>
            <a:ext cx="288925" cy="360363"/>
          </a:xfrm>
          <a:prstGeom prst="downArrow">
            <a:avLst>
              <a:gd name="adj1" fmla="val 50000"/>
              <a:gd name="adj2" fmla="val 49856"/>
            </a:avLst>
          </a:prstGeom>
          <a:solidFill>
            <a:srgbClr val="669900"/>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7" name="Text Box 10">
            <a:extLst>
              <a:ext uri="{FF2B5EF4-FFF2-40B4-BE49-F238E27FC236}">
                <a16:creationId xmlns:a16="http://schemas.microsoft.com/office/drawing/2014/main" id="{19836647-52DD-59E4-CC35-67719ECE31F8}"/>
              </a:ext>
            </a:extLst>
          </p:cNvPr>
          <p:cNvSpPr txBox="1">
            <a:spLocks noChangeArrowheads="1"/>
          </p:cNvSpPr>
          <p:nvPr/>
        </p:nvSpPr>
        <p:spPr bwMode="auto">
          <a:xfrm>
            <a:off x="5225360" y="3429000"/>
            <a:ext cx="3024187" cy="523220"/>
          </a:xfrm>
          <a:prstGeom prst="rect">
            <a:avLst/>
          </a:prstGeom>
          <a:noFill/>
          <a:ln w="9525" algn="ctr">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um Afrika herum</a:t>
            </a:r>
          </a:p>
        </p:txBody>
      </p:sp>
      <p:sp>
        <p:nvSpPr>
          <p:cNvPr id="8" name="Pfeil nach unten 12">
            <a:extLst>
              <a:ext uri="{FF2B5EF4-FFF2-40B4-BE49-F238E27FC236}">
                <a16:creationId xmlns:a16="http://schemas.microsoft.com/office/drawing/2014/main" id="{F1B1B293-D470-D4C5-5CC3-6E32E896BBE2}"/>
              </a:ext>
            </a:extLst>
          </p:cNvPr>
          <p:cNvSpPr>
            <a:spLocks noChangeArrowheads="1"/>
          </p:cNvSpPr>
          <p:nvPr/>
        </p:nvSpPr>
        <p:spPr bwMode="auto">
          <a:xfrm>
            <a:off x="6571572" y="2994125"/>
            <a:ext cx="288925" cy="360362"/>
          </a:xfrm>
          <a:prstGeom prst="downArrow">
            <a:avLst>
              <a:gd name="adj1" fmla="val 50000"/>
              <a:gd name="adj2" fmla="val 49855"/>
            </a:avLst>
          </a:prstGeom>
          <a:solidFill>
            <a:srgbClr val="669900"/>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9" name="Text Box 10">
            <a:extLst>
              <a:ext uri="{FF2B5EF4-FFF2-40B4-BE49-F238E27FC236}">
                <a16:creationId xmlns:a16="http://schemas.microsoft.com/office/drawing/2014/main" id="{F48397DC-4B09-FF5A-6EC4-BD1B567456E0}"/>
              </a:ext>
            </a:extLst>
          </p:cNvPr>
          <p:cNvSpPr txBox="1">
            <a:spLocks noChangeArrowheads="1"/>
          </p:cNvSpPr>
          <p:nvPr/>
        </p:nvSpPr>
        <p:spPr bwMode="auto">
          <a:xfrm>
            <a:off x="1056597" y="3451374"/>
            <a:ext cx="3024188" cy="523220"/>
          </a:xfrm>
          <a:prstGeom prst="rect">
            <a:avLst/>
          </a:prstGeom>
          <a:noFill/>
          <a:ln w="9525" algn="ctr">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Richtung Westen</a:t>
            </a:r>
          </a:p>
        </p:txBody>
      </p:sp>
      <p:sp>
        <p:nvSpPr>
          <p:cNvPr id="20" name="Text Box 10">
            <a:extLst>
              <a:ext uri="{FF2B5EF4-FFF2-40B4-BE49-F238E27FC236}">
                <a16:creationId xmlns:a16="http://schemas.microsoft.com/office/drawing/2014/main" id="{10BFFDDD-D6E0-1A6E-615F-00D066003AAB}"/>
              </a:ext>
            </a:extLst>
          </p:cNvPr>
          <p:cNvSpPr txBox="1">
            <a:spLocks noChangeArrowheads="1"/>
          </p:cNvSpPr>
          <p:nvPr/>
        </p:nvSpPr>
        <p:spPr bwMode="auto">
          <a:xfrm>
            <a:off x="5203135" y="4103687"/>
            <a:ext cx="30241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Portugal</a:t>
            </a:r>
          </a:p>
        </p:txBody>
      </p:sp>
      <p:sp>
        <p:nvSpPr>
          <p:cNvPr id="21" name="Text Box 10">
            <a:extLst>
              <a:ext uri="{FF2B5EF4-FFF2-40B4-BE49-F238E27FC236}">
                <a16:creationId xmlns:a16="http://schemas.microsoft.com/office/drawing/2014/main" id="{0E281928-4C0D-DF14-499D-4D9053A6A8EE}"/>
              </a:ext>
            </a:extLst>
          </p:cNvPr>
          <p:cNvSpPr txBox="1">
            <a:spLocks noChangeArrowheads="1"/>
          </p:cNvSpPr>
          <p:nvPr/>
        </p:nvSpPr>
        <p:spPr bwMode="auto">
          <a:xfrm>
            <a:off x="4656253" y="4766754"/>
            <a:ext cx="410527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Vasco da Gama entdeckt den Seeweg nach Indien</a:t>
            </a:r>
          </a:p>
          <a:p>
            <a:pPr algn="ctr" eaLnBrk="1" hangingPunct="1">
              <a:spcBef>
                <a:spcPts val="0"/>
              </a:spcBef>
            </a:pPr>
            <a:r>
              <a:rPr lang="de-DE" altLang="de-DE" sz="2800" dirty="0">
                <a:solidFill>
                  <a:srgbClr val="333333"/>
                </a:solidFill>
                <a:latin typeface="Calibri" panose="020F0502020204030204" pitchFamily="34" charset="0"/>
              </a:rPr>
              <a:t>(1498)</a:t>
            </a:r>
          </a:p>
        </p:txBody>
      </p:sp>
      <p:sp>
        <p:nvSpPr>
          <p:cNvPr id="22" name="Text Box 10">
            <a:extLst>
              <a:ext uri="{FF2B5EF4-FFF2-40B4-BE49-F238E27FC236}">
                <a16:creationId xmlns:a16="http://schemas.microsoft.com/office/drawing/2014/main" id="{85248E3E-9223-7309-7049-7D912A2C9644}"/>
              </a:ext>
            </a:extLst>
          </p:cNvPr>
          <p:cNvSpPr txBox="1">
            <a:spLocks noChangeArrowheads="1"/>
          </p:cNvSpPr>
          <p:nvPr/>
        </p:nvSpPr>
        <p:spPr bwMode="auto">
          <a:xfrm>
            <a:off x="948647" y="4114949"/>
            <a:ext cx="30241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Spanien</a:t>
            </a:r>
          </a:p>
        </p:txBody>
      </p:sp>
      <p:sp>
        <p:nvSpPr>
          <p:cNvPr id="23" name="Text Box 10">
            <a:extLst>
              <a:ext uri="{FF2B5EF4-FFF2-40B4-BE49-F238E27FC236}">
                <a16:creationId xmlns:a16="http://schemas.microsoft.com/office/drawing/2014/main" id="{BB6B1C0F-EE65-F719-122B-25E55B0296EE}"/>
              </a:ext>
            </a:extLst>
          </p:cNvPr>
          <p:cNvSpPr txBox="1">
            <a:spLocks noChangeArrowheads="1"/>
          </p:cNvSpPr>
          <p:nvPr/>
        </p:nvSpPr>
        <p:spPr bwMode="auto">
          <a:xfrm>
            <a:off x="573997" y="4757887"/>
            <a:ext cx="417671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Christoph Kolumbus landet in Amerika</a:t>
            </a:r>
          </a:p>
          <a:p>
            <a:pPr algn="ctr" eaLnBrk="1" hangingPunct="1">
              <a:spcBef>
                <a:spcPts val="0"/>
              </a:spcBef>
            </a:pPr>
            <a:r>
              <a:rPr lang="de-DE" altLang="de-DE" sz="2800" dirty="0">
                <a:solidFill>
                  <a:srgbClr val="333333"/>
                </a:solidFill>
                <a:latin typeface="Calibri" panose="020F0502020204030204" pitchFamily="34" charset="0"/>
              </a:rPr>
              <a:t>(1492)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6" grpId="0" animBg="1"/>
      <p:bldP spid="7" grpId="0" animBg="1"/>
      <p:bldP spid="8" grpId="0" animBg="1"/>
      <p:bldP spid="9" grpId="0" animBg="1"/>
      <p:bldP spid="20" grpId="0"/>
      <p:bldP spid="21" grpId="0"/>
      <p:bldP spid="22" grpId="0"/>
      <p:bldP spid="23"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„Fremde Kulturen werden entdeckt“ auf den Seiten 82 bis 83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232</Words>
  <Application>Microsoft Office PowerPoint</Application>
  <PresentationFormat>Bildschirmpräsentation (4:3)</PresentationFormat>
  <Paragraphs>31</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78</cp:revision>
  <dcterms:created xsi:type="dcterms:W3CDTF">2011-07-14T19:54:09Z</dcterms:created>
  <dcterms:modified xsi:type="dcterms:W3CDTF">2022-12-12T08:48:46Z</dcterms:modified>
</cp:coreProperties>
</file>