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95" r:id="rId3"/>
    <p:sldId id="294" r:id="rId4"/>
    <p:sldId id="292" r:id="rId5"/>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A0A"/>
    <a:srgbClr val="FFCC00"/>
    <a:srgbClr val="FF9933"/>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p:scale>
          <a:sx n="125" d="100"/>
          <a:sy n="125" d="100"/>
        </p:scale>
        <p:origin x="-1272" y="510"/>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43EB4D0-375B-469A-80F1-0BD338130322}" type="datetimeFigureOut">
              <a:rPr lang="de-AT"/>
              <a:pPr>
                <a:defRPr/>
              </a:pPr>
              <a:t>17.06.2015</a:t>
            </a:fld>
            <a:endParaRPr lang="de-AT"/>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D260CCB-32E1-4F61-9FB0-2D95DF7E1F1A}" type="slidenum">
              <a:rPr lang="de-AT"/>
              <a:pPr>
                <a:defRPr/>
              </a:pPr>
              <a:t>‹Nr.›</a:t>
            </a:fld>
            <a:endParaRPr lang="de-AT"/>
          </a:p>
        </p:txBody>
      </p:sp>
    </p:spTree>
    <p:extLst>
      <p:ext uri="{BB962C8B-B14F-4D97-AF65-F5344CB8AC3E}">
        <p14:creationId xmlns:p14="http://schemas.microsoft.com/office/powerpoint/2010/main" val="1651629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6622560-37D7-40E7-902A-FC6B01C20EE2}" type="datetimeFigureOut">
              <a:rPr lang="de-AT"/>
              <a:pPr>
                <a:defRPr/>
              </a:pPr>
              <a:t>17.06.2015</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8BAA57C-0E9F-4B67-8542-FB8F5E564BEF}" type="slidenum">
              <a:rPr lang="de-AT"/>
              <a:pPr>
                <a:defRPr/>
              </a:pPr>
              <a:t>‹Nr.›</a:t>
            </a:fld>
            <a:endParaRPr lang="de-AT"/>
          </a:p>
        </p:txBody>
      </p:sp>
    </p:spTree>
    <p:extLst>
      <p:ext uri="{BB962C8B-B14F-4D97-AF65-F5344CB8AC3E}">
        <p14:creationId xmlns:p14="http://schemas.microsoft.com/office/powerpoint/2010/main" val="39323310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smtClean="0"/>
          </a:p>
        </p:txBody>
      </p:sp>
    </p:spTree>
    <p:extLst>
      <p:ext uri="{BB962C8B-B14F-4D97-AF65-F5344CB8AC3E}">
        <p14:creationId xmlns:p14="http://schemas.microsoft.com/office/powerpoint/2010/main" val="834095585"/>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804BBB2E-1498-4569-BA51-A21D9F2D03C4}" type="datetimeFigureOut">
              <a:rPr lang="de-AT"/>
              <a:pPr>
                <a:defRPr/>
              </a:pPr>
              <a:t>17.06.2015</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194029CB-66BC-491E-9AFC-88B29CF9DA2A}" type="slidenum">
              <a:rPr lang="de-AT"/>
              <a:pPr>
                <a:defRPr/>
              </a:pPr>
              <a:t>‹Nr.›</a:t>
            </a:fld>
            <a:endParaRPr lang="de-AT"/>
          </a:p>
        </p:txBody>
      </p:sp>
    </p:spTree>
    <p:extLst>
      <p:ext uri="{BB962C8B-B14F-4D97-AF65-F5344CB8AC3E}">
        <p14:creationId xmlns:p14="http://schemas.microsoft.com/office/powerpoint/2010/main" val="214892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507365EA-4F91-4FB4-96A6-7BAA9D6974A2}" type="datetimeFigureOut">
              <a:rPr lang="de-AT"/>
              <a:pPr>
                <a:defRPr/>
              </a:pPr>
              <a:t>17.06.2015</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81947E19-53D1-4064-857A-BAA9A5C45AA6}" type="slidenum">
              <a:rPr lang="de-AT"/>
              <a:pPr>
                <a:defRPr/>
              </a:pPr>
              <a:t>‹Nr.›</a:t>
            </a:fld>
            <a:endParaRPr lang="de-AT"/>
          </a:p>
        </p:txBody>
      </p:sp>
    </p:spTree>
    <p:extLst>
      <p:ext uri="{BB962C8B-B14F-4D97-AF65-F5344CB8AC3E}">
        <p14:creationId xmlns:p14="http://schemas.microsoft.com/office/powerpoint/2010/main" val="367652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smtClean="0"/>
              <a:t>Titelmasterformat durch Klicken bearbeiten</a:t>
            </a:r>
            <a:endParaRPr lang="de-AT" dirty="0"/>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10"/>
          </p:nvPr>
        </p:nvSpPr>
        <p:spPr/>
        <p:txBody>
          <a:bodyPr/>
          <a:lstStyle>
            <a:lvl1pPr>
              <a:defRPr/>
            </a:lvl1pPr>
          </a:lstStyle>
          <a:p>
            <a:pPr>
              <a:defRPr/>
            </a:pPr>
            <a:fld id="{3C31B8BF-CA8D-444E-A9F6-BFA7D7FFE7F5}" type="datetimeFigureOut">
              <a:rPr lang="de-AT"/>
              <a:pPr>
                <a:defRPr/>
              </a:pPr>
              <a:t>17.06.2015</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C00A0BDF-BD62-4D11-A24F-B194437AB27F}" type="slidenum">
              <a:rPr lang="de-AT"/>
              <a:pPr>
                <a:defRPr/>
              </a:pPr>
              <a:t>‹Nr.›</a:t>
            </a:fld>
            <a:endParaRPr lang="de-AT"/>
          </a:p>
        </p:txBody>
      </p:sp>
    </p:spTree>
    <p:extLst>
      <p:ext uri="{BB962C8B-B14F-4D97-AF65-F5344CB8AC3E}">
        <p14:creationId xmlns:p14="http://schemas.microsoft.com/office/powerpoint/2010/main" val="315955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0527F247-661F-4D4E-B273-95BF2EBBC9C0}" type="datetimeFigureOut">
              <a:rPr lang="de-AT"/>
              <a:pPr>
                <a:defRPr/>
              </a:pPr>
              <a:t>17.06.2015</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C9644DA6-3691-4AE4-8530-FD37BA268B61}" type="slidenum">
              <a:rPr lang="de-AT"/>
              <a:pPr>
                <a:defRPr/>
              </a:pPr>
              <a:t>‹Nr.›</a:t>
            </a:fld>
            <a:endParaRPr lang="de-AT"/>
          </a:p>
        </p:txBody>
      </p:sp>
    </p:spTree>
    <p:extLst>
      <p:ext uri="{BB962C8B-B14F-4D97-AF65-F5344CB8AC3E}">
        <p14:creationId xmlns:p14="http://schemas.microsoft.com/office/powerpoint/2010/main" val="432821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3"/>
          <p:cNvSpPr>
            <a:spLocks noGrp="1"/>
          </p:cNvSpPr>
          <p:nvPr>
            <p:ph type="dt" sz="half" idx="10"/>
          </p:nvPr>
        </p:nvSpPr>
        <p:spPr/>
        <p:txBody>
          <a:bodyPr/>
          <a:lstStyle>
            <a:lvl1pPr>
              <a:defRPr/>
            </a:lvl1pPr>
          </a:lstStyle>
          <a:p>
            <a:pPr>
              <a:defRPr/>
            </a:pPr>
            <a:fld id="{1E91753B-BC5A-4A78-8A35-99442236B07D}" type="datetimeFigureOut">
              <a:rPr lang="de-AT"/>
              <a:pPr>
                <a:defRPr/>
              </a:pPr>
              <a:t>17.06.2015</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788EB99E-1D58-4D2E-8CBB-E596295C92BB}" type="slidenum">
              <a:rPr lang="de-AT"/>
              <a:pPr>
                <a:defRPr/>
              </a:pPr>
              <a:t>‹Nr.›</a:t>
            </a:fld>
            <a:endParaRPr lang="de-AT"/>
          </a:p>
        </p:txBody>
      </p:sp>
    </p:spTree>
    <p:extLst>
      <p:ext uri="{BB962C8B-B14F-4D97-AF65-F5344CB8AC3E}">
        <p14:creationId xmlns:p14="http://schemas.microsoft.com/office/powerpoint/2010/main" val="13067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3"/>
          <p:cNvSpPr>
            <a:spLocks noGrp="1"/>
          </p:cNvSpPr>
          <p:nvPr>
            <p:ph type="dt" sz="half" idx="10"/>
          </p:nvPr>
        </p:nvSpPr>
        <p:spPr/>
        <p:txBody>
          <a:bodyPr/>
          <a:lstStyle>
            <a:lvl1pPr>
              <a:defRPr/>
            </a:lvl1pPr>
          </a:lstStyle>
          <a:p>
            <a:pPr>
              <a:defRPr/>
            </a:pPr>
            <a:fld id="{7DF0B4EA-B4B4-445B-B82D-862E44B33235}" type="datetimeFigureOut">
              <a:rPr lang="de-AT"/>
              <a:pPr>
                <a:defRPr/>
              </a:pPr>
              <a:t>17.06.2015</a:t>
            </a:fld>
            <a:endParaRPr lang="de-AT"/>
          </a:p>
        </p:txBody>
      </p:sp>
      <p:sp>
        <p:nvSpPr>
          <p:cNvPr id="8" name="Fußzeilenplatzhalter 4"/>
          <p:cNvSpPr>
            <a:spLocks noGrp="1"/>
          </p:cNvSpPr>
          <p:nvPr>
            <p:ph type="ftr" sz="quarter" idx="11"/>
          </p:nvPr>
        </p:nvSpPr>
        <p:spPr/>
        <p:txBody>
          <a:bodyPr/>
          <a:lstStyle>
            <a:lvl1pPr>
              <a:defRPr/>
            </a:lvl1pPr>
          </a:lstStyle>
          <a:p>
            <a:pPr>
              <a:defRPr/>
            </a:pPr>
            <a:endParaRPr lang="de-AT"/>
          </a:p>
        </p:txBody>
      </p:sp>
      <p:sp>
        <p:nvSpPr>
          <p:cNvPr id="9" name="Foliennummernplatzhalter 5"/>
          <p:cNvSpPr>
            <a:spLocks noGrp="1"/>
          </p:cNvSpPr>
          <p:nvPr>
            <p:ph type="sldNum" sz="quarter" idx="12"/>
          </p:nvPr>
        </p:nvSpPr>
        <p:spPr/>
        <p:txBody>
          <a:bodyPr/>
          <a:lstStyle>
            <a:lvl1pPr>
              <a:defRPr/>
            </a:lvl1pPr>
          </a:lstStyle>
          <a:p>
            <a:pPr>
              <a:defRPr/>
            </a:pPr>
            <a:fld id="{7407A54B-F820-4342-BAC5-643B586D5C30}" type="slidenum">
              <a:rPr lang="de-AT"/>
              <a:pPr>
                <a:defRPr/>
              </a:pPr>
              <a:t>‹Nr.›</a:t>
            </a:fld>
            <a:endParaRPr lang="de-AT"/>
          </a:p>
        </p:txBody>
      </p:sp>
    </p:spTree>
    <p:extLst>
      <p:ext uri="{BB962C8B-B14F-4D97-AF65-F5344CB8AC3E}">
        <p14:creationId xmlns:p14="http://schemas.microsoft.com/office/powerpoint/2010/main" val="233932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3"/>
          <p:cNvSpPr>
            <a:spLocks noGrp="1"/>
          </p:cNvSpPr>
          <p:nvPr>
            <p:ph type="dt" sz="half" idx="10"/>
          </p:nvPr>
        </p:nvSpPr>
        <p:spPr/>
        <p:txBody>
          <a:bodyPr/>
          <a:lstStyle>
            <a:lvl1pPr>
              <a:defRPr/>
            </a:lvl1pPr>
          </a:lstStyle>
          <a:p>
            <a:pPr>
              <a:defRPr/>
            </a:pPr>
            <a:fld id="{C3744619-4473-49BD-8170-F7447052F9DA}" type="datetimeFigureOut">
              <a:rPr lang="de-AT"/>
              <a:pPr>
                <a:defRPr/>
              </a:pPr>
              <a:t>17.06.2015</a:t>
            </a:fld>
            <a:endParaRPr lang="de-AT"/>
          </a:p>
        </p:txBody>
      </p:sp>
      <p:sp>
        <p:nvSpPr>
          <p:cNvPr id="4" name="Fußzeilenplatzhalter 4"/>
          <p:cNvSpPr>
            <a:spLocks noGrp="1"/>
          </p:cNvSpPr>
          <p:nvPr>
            <p:ph type="ftr" sz="quarter" idx="11"/>
          </p:nvPr>
        </p:nvSpPr>
        <p:spPr/>
        <p:txBody>
          <a:bodyPr/>
          <a:lstStyle>
            <a:lvl1pPr>
              <a:defRPr/>
            </a:lvl1pPr>
          </a:lstStyle>
          <a:p>
            <a:pPr>
              <a:defRPr/>
            </a:pPr>
            <a:endParaRPr lang="de-AT"/>
          </a:p>
        </p:txBody>
      </p:sp>
      <p:sp>
        <p:nvSpPr>
          <p:cNvPr id="5" name="Foliennummernplatzhalter 5"/>
          <p:cNvSpPr>
            <a:spLocks noGrp="1"/>
          </p:cNvSpPr>
          <p:nvPr>
            <p:ph type="sldNum" sz="quarter" idx="12"/>
          </p:nvPr>
        </p:nvSpPr>
        <p:spPr/>
        <p:txBody>
          <a:bodyPr/>
          <a:lstStyle>
            <a:lvl1pPr>
              <a:defRPr/>
            </a:lvl1pPr>
          </a:lstStyle>
          <a:p>
            <a:pPr>
              <a:defRPr/>
            </a:pPr>
            <a:fld id="{BC28EC0D-B730-4D1F-A5FE-C0F518A489FE}" type="slidenum">
              <a:rPr lang="de-AT"/>
              <a:pPr>
                <a:defRPr/>
              </a:pPr>
              <a:t>‹Nr.›</a:t>
            </a:fld>
            <a:endParaRPr lang="de-AT"/>
          </a:p>
        </p:txBody>
      </p:sp>
    </p:spTree>
    <p:extLst>
      <p:ext uri="{BB962C8B-B14F-4D97-AF65-F5344CB8AC3E}">
        <p14:creationId xmlns:p14="http://schemas.microsoft.com/office/powerpoint/2010/main" val="146000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9AB8CDB3-B11F-4D40-A4E3-9FB0C8848F85}" type="datetimeFigureOut">
              <a:rPr lang="de-AT"/>
              <a:pPr>
                <a:defRPr/>
              </a:pPr>
              <a:t>17.06.2015</a:t>
            </a:fld>
            <a:endParaRPr lang="de-AT"/>
          </a:p>
        </p:txBody>
      </p:sp>
      <p:sp>
        <p:nvSpPr>
          <p:cNvPr id="3" name="Fußzeilenplatzhalter 4"/>
          <p:cNvSpPr>
            <a:spLocks noGrp="1"/>
          </p:cNvSpPr>
          <p:nvPr>
            <p:ph type="ftr" sz="quarter" idx="11"/>
          </p:nvPr>
        </p:nvSpPr>
        <p:spPr/>
        <p:txBody>
          <a:bodyPr/>
          <a:lstStyle>
            <a:lvl1pPr>
              <a:defRPr/>
            </a:lvl1pPr>
          </a:lstStyle>
          <a:p>
            <a:pPr>
              <a:defRPr/>
            </a:pPr>
            <a:endParaRPr lang="de-AT"/>
          </a:p>
        </p:txBody>
      </p:sp>
      <p:sp>
        <p:nvSpPr>
          <p:cNvPr id="4" name="Foliennummernplatzhalter 5"/>
          <p:cNvSpPr>
            <a:spLocks noGrp="1"/>
          </p:cNvSpPr>
          <p:nvPr>
            <p:ph type="sldNum" sz="quarter" idx="12"/>
          </p:nvPr>
        </p:nvSpPr>
        <p:spPr/>
        <p:txBody>
          <a:bodyPr/>
          <a:lstStyle>
            <a:lvl1pPr>
              <a:defRPr/>
            </a:lvl1pPr>
          </a:lstStyle>
          <a:p>
            <a:pPr>
              <a:defRPr/>
            </a:pPr>
            <a:fld id="{DD838B12-C5B1-4810-849A-EAF1A92E39A1}" type="slidenum">
              <a:rPr lang="de-AT"/>
              <a:pPr>
                <a:defRPr/>
              </a:pPr>
              <a:t>‹Nr.›</a:t>
            </a:fld>
            <a:endParaRPr lang="de-AT"/>
          </a:p>
        </p:txBody>
      </p:sp>
    </p:spTree>
    <p:extLst>
      <p:ext uri="{BB962C8B-B14F-4D97-AF65-F5344CB8AC3E}">
        <p14:creationId xmlns:p14="http://schemas.microsoft.com/office/powerpoint/2010/main" val="65109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D437CB09-3130-47AB-A576-F073B8E51E51}" type="datetimeFigureOut">
              <a:rPr lang="de-AT"/>
              <a:pPr>
                <a:defRPr/>
              </a:pPr>
              <a:t>17.06.2015</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7B0E327C-C6CA-4FD6-8C01-440000652464}" type="slidenum">
              <a:rPr lang="de-AT"/>
              <a:pPr>
                <a:defRPr/>
              </a:pPr>
              <a:t>‹Nr.›</a:t>
            </a:fld>
            <a:endParaRPr lang="de-AT"/>
          </a:p>
        </p:txBody>
      </p:sp>
    </p:spTree>
    <p:extLst>
      <p:ext uri="{BB962C8B-B14F-4D97-AF65-F5344CB8AC3E}">
        <p14:creationId xmlns:p14="http://schemas.microsoft.com/office/powerpoint/2010/main" val="342847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CC13A0C0-C422-4F95-813F-A5B76B609D36}" type="datetimeFigureOut">
              <a:rPr lang="de-AT"/>
              <a:pPr>
                <a:defRPr/>
              </a:pPr>
              <a:t>17.06.2015</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C747F4DA-45C3-474A-9455-989AD163E3A1}" type="slidenum">
              <a:rPr lang="de-AT"/>
              <a:pPr>
                <a:defRPr/>
              </a:pPr>
              <a:t>‹Nr.›</a:t>
            </a:fld>
            <a:endParaRPr lang="de-AT"/>
          </a:p>
        </p:txBody>
      </p:sp>
    </p:spTree>
    <p:extLst>
      <p:ext uri="{BB962C8B-B14F-4D97-AF65-F5344CB8AC3E}">
        <p14:creationId xmlns:p14="http://schemas.microsoft.com/office/powerpoint/2010/main" val="3367687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smtClean="0"/>
          </a:p>
        </p:txBody>
      </p:sp>
      <p:sp>
        <p:nvSpPr>
          <p:cNvPr id="1028" name="Textplatzhalter 2"/>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smtClean="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83786D-601E-411A-95A3-F72B43BF6D9B}" type="datetimeFigureOut">
              <a:rPr lang="de-AT"/>
              <a:pPr>
                <a:defRPr/>
              </a:pPr>
              <a:t>17.06.2015</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1800AAC-4597-49B9-ADD0-5F8A9B140692}" type="slidenum">
              <a:rPr lang="de-AT"/>
              <a:pPr>
                <a:defRPr/>
              </a:pPr>
              <a:t>‹Nr.›</a:t>
            </a:fld>
            <a:endParaRPr lang="de-AT"/>
          </a:p>
        </p:txBody>
      </p:sp>
      <p:pic>
        <p:nvPicPr>
          <p:cNvPr id="1032" name="Picture 1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0"/>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66738"/>
            <a:ext cx="914400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p:cNvSpPr>
            <a:spLocks noChangeArrowheads="1"/>
          </p:cNvSpPr>
          <p:nvPr/>
        </p:nvSpPr>
        <p:spPr bwMode="auto">
          <a:xfrm>
            <a:off x="-15875" y="65166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de-DE" altLang="de-DE" dirty="0" smtClean="0">
                <a:solidFill>
                  <a:srgbClr val="333333"/>
                </a:solidFill>
              </a:rPr>
              <a:t> </a:t>
            </a:r>
            <a:r>
              <a:rPr lang="de-DE" altLang="de-DE" sz="1000" dirty="0" smtClean="0">
                <a:solidFill>
                  <a:srgbClr val="333333"/>
                </a:solidFill>
                <a:latin typeface="Syntax LT Std" pitchFamily="34" charset="0"/>
              </a:rPr>
              <a:t>© Österreichischer Bundesverlag Schulbuch GmbH &amp; Co. KG, Wien 2015</a:t>
            </a:r>
          </a:p>
        </p:txBody>
      </p:sp>
      <p:pic>
        <p:nvPicPr>
          <p:cNvPr id="1036" name="Picture 13" descr="I:\500-vs_hs\Aushilfen\___Carina\Unterwegs\uw1_schriftzug_weiss.gif"/>
          <p:cNvPicPr>
            <a:picLocks noChangeAspect="1" noChangeArrowheads="1"/>
          </p:cNvPicPr>
          <p:nvPr/>
        </p:nvPicPr>
        <p:blipFill>
          <a:blip r:embed="rId16" cstate="print">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p:cNvSpPr txBox="1">
            <a:spLocks noChangeArrowheads="1"/>
          </p:cNvSpPr>
          <p:nvPr userDrawn="1"/>
        </p:nvSpPr>
        <p:spPr bwMode="auto">
          <a:xfrm>
            <a:off x="1835150" y="-128588"/>
            <a:ext cx="496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dirty="0" smtClean="0">
                <a:solidFill>
                  <a:schemeClr val="bg1"/>
                </a:solidFill>
                <a:latin typeface="+mj-lt"/>
              </a:rPr>
              <a:t>2</a:t>
            </a:r>
          </a:p>
        </p:txBody>
      </p:sp>
    </p:spTree>
  </p:cSld>
  <p:clrMap bg1="lt1" tx1="dk1" bg2="lt2" tx2="dk2" accent1="accent1" accent2="accent2" accent3="accent3" accent4="accent4" accent5="accent5" accent6="accent6" hlink="hlink" folHlink="folHlink"/>
  <p:sldLayoutIdLst>
    <p:sldLayoutId id="2147483971"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iming>
    <p:tnLst>
      <p:par>
        <p:cTn id="1" dur="indefinite" restart="never" nodeType="tmRoot"/>
      </p:par>
    </p:tnLst>
  </p:timing>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714465"/>
            <a:ext cx="8229600" cy="1261884"/>
          </a:xfrm>
        </p:spPr>
        <p:txBody>
          <a:bodyPr/>
          <a:lstStyle/>
          <a:p>
            <a:r>
              <a:rPr lang="de-AT" altLang="de-DE" dirty="0" smtClean="0"/>
              <a:t>Einnahmen und Ausgaben </a:t>
            </a:r>
            <a:r>
              <a:rPr lang="de-AT" altLang="de-DE" dirty="0" smtClean="0"/>
              <a:t/>
            </a:r>
            <a:br>
              <a:rPr lang="de-AT" altLang="de-DE" dirty="0" smtClean="0"/>
            </a:br>
            <a:r>
              <a:rPr lang="de-AT" altLang="de-DE" dirty="0" smtClean="0"/>
              <a:t>im </a:t>
            </a:r>
            <a:r>
              <a:rPr lang="de-AT" altLang="de-DE" dirty="0" smtClean="0"/>
              <a:t>Haushalt</a:t>
            </a:r>
          </a:p>
        </p:txBody>
      </p:sp>
      <p:pic>
        <p:nvPicPr>
          <p:cNvPr id="3077" name="Picture 5" descr="C:\Users\aushilfe.pts\Downloads\Fotolia_63735572_Subscription_Yearly_XX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852936"/>
            <a:ext cx="2493309" cy="29269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wheel(2)">
                                      <p:cBhvr>
                                        <p:cTn id="7"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006778"/>
            <a:ext cx="8229600" cy="677108"/>
          </a:xfrm>
        </p:spPr>
        <p:txBody>
          <a:bodyPr/>
          <a:lstStyle/>
          <a:p>
            <a:r>
              <a:rPr lang="de-AT" dirty="0" smtClean="0"/>
              <a:t>Was sind Dienstleistungen?</a:t>
            </a:r>
            <a:endParaRPr lang="de-AT" dirty="0"/>
          </a:p>
        </p:txBody>
      </p:sp>
      <p:sp>
        <p:nvSpPr>
          <p:cNvPr id="3" name="Inhaltsplatzhalter 2"/>
          <p:cNvSpPr>
            <a:spLocks noGrp="1"/>
          </p:cNvSpPr>
          <p:nvPr>
            <p:ph idx="1"/>
          </p:nvPr>
        </p:nvSpPr>
        <p:spPr>
          <a:xfrm>
            <a:off x="539552" y="2132854"/>
            <a:ext cx="1511846" cy="792361"/>
          </a:xfrm>
        </p:spPr>
        <p:txBody>
          <a:bodyPr/>
          <a:lstStyle/>
          <a:p>
            <a:pPr marL="0" indent="0">
              <a:buNone/>
            </a:pPr>
            <a:r>
              <a:rPr lang="de-AT" sz="2400" dirty="0" smtClean="0"/>
              <a:t>Primärer Sektor</a:t>
            </a:r>
            <a:endParaRPr lang="de-AT" sz="2400" dirty="0"/>
          </a:p>
        </p:txBody>
      </p:sp>
      <p:sp>
        <p:nvSpPr>
          <p:cNvPr id="4" name="Inhaltsplatzhalter 2"/>
          <p:cNvSpPr txBox="1">
            <a:spLocks/>
          </p:cNvSpPr>
          <p:nvPr/>
        </p:nvSpPr>
        <p:spPr bwMode="auto">
          <a:xfrm>
            <a:off x="3491880" y="2132855"/>
            <a:ext cx="1944216" cy="792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de-AT" sz="2400" dirty="0" smtClean="0"/>
              <a:t>Sekundärer Sektor</a:t>
            </a:r>
            <a:endParaRPr lang="de-AT" sz="2400" dirty="0"/>
          </a:p>
        </p:txBody>
      </p:sp>
      <p:sp>
        <p:nvSpPr>
          <p:cNvPr id="5" name="Inhaltsplatzhalter 2"/>
          <p:cNvSpPr txBox="1">
            <a:spLocks/>
          </p:cNvSpPr>
          <p:nvPr/>
        </p:nvSpPr>
        <p:spPr bwMode="auto">
          <a:xfrm>
            <a:off x="6804248" y="2132856"/>
            <a:ext cx="1511846" cy="792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de-AT" sz="2400" dirty="0" smtClean="0"/>
              <a:t>Tertiärer Sektor</a:t>
            </a:r>
            <a:endParaRPr lang="de-AT" sz="2400" dirty="0"/>
          </a:p>
        </p:txBody>
      </p:sp>
      <p:cxnSp>
        <p:nvCxnSpPr>
          <p:cNvPr id="7" name="Gerade Verbindung mit Pfeil 6"/>
          <p:cNvCxnSpPr>
            <a:stCxn id="3" idx="2"/>
          </p:cNvCxnSpPr>
          <p:nvPr/>
        </p:nvCxnSpPr>
        <p:spPr>
          <a:xfrm>
            <a:off x="1295475" y="2925215"/>
            <a:ext cx="0" cy="5757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p:nvPr/>
        </p:nvCxnSpPr>
        <p:spPr>
          <a:xfrm>
            <a:off x="7560171" y="2948942"/>
            <a:ext cx="0" cy="552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4463988" y="2948941"/>
            <a:ext cx="0" cy="5520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314245" y="3501008"/>
            <a:ext cx="1962460" cy="2585323"/>
          </a:xfrm>
          <a:prstGeom prst="rect">
            <a:avLst/>
          </a:prstGeom>
          <a:noFill/>
          <a:ln>
            <a:solidFill>
              <a:schemeClr val="tx1"/>
            </a:solidFill>
          </a:ln>
        </p:spPr>
        <p:txBody>
          <a:bodyPr wrap="square" rtlCol="0">
            <a:spAutoFit/>
          </a:bodyPr>
          <a:lstStyle/>
          <a:p>
            <a:r>
              <a:rPr lang="de-AT" dirty="0" smtClean="0"/>
              <a:t>Dieser Sektor umfasst Landwirtschaft, Forstwirtschaft und Fischerei. Hier werden tierische und pflanzliche Nahrungsmittel erzeugt.</a:t>
            </a:r>
            <a:endParaRPr lang="de-AT" dirty="0"/>
          </a:p>
        </p:txBody>
      </p:sp>
      <p:sp>
        <p:nvSpPr>
          <p:cNvPr id="16" name="Textfeld 15"/>
          <p:cNvSpPr txBox="1"/>
          <p:nvPr/>
        </p:nvSpPr>
        <p:spPr>
          <a:xfrm>
            <a:off x="3491880" y="3509659"/>
            <a:ext cx="2232248" cy="2308324"/>
          </a:xfrm>
          <a:prstGeom prst="rect">
            <a:avLst/>
          </a:prstGeom>
          <a:noFill/>
          <a:ln>
            <a:solidFill>
              <a:schemeClr val="tx1"/>
            </a:solidFill>
          </a:ln>
        </p:spPr>
        <p:txBody>
          <a:bodyPr wrap="square" rtlCol="0">
            <a:spAutoFit/>
          </a:bodyPr>
          <a:lstStyle/>
          <a:p>
            <a:r>
              <a:rPr lang="de-AT" dirty="0" smtClean="0"/>
              <a:t>Dazu gehören die Gewinnung von Bodenschätzen und Energie ebenso wie die Erzeugung von Gütern in Fabriken und Handwerksbetrieben.</a:t>
            </a:r>
            <a:endParaRPr lang="de-AT" dirty="0"/>
          </a:p>
        </p:txBody>
      </p:sp>
      <p:sp>
        <p:nvSpPr>
          <p:cNvPr id="17" name="Textfeld 16"/>
          <p:cNvSpPr txBox="1"/>
          <p:nvPr/>
        </p:nvSpPr>
        <p:spPr>
          <a:xfrm>
            <a:off x="6578941" y="3501279"/>
            <a:ext cx="1809483" cy="646331"/>
          </a:xfrm>
          <a:prstGeom prst="rect">
            <a:avLst/>
          </a:prstGeom>
          <a:noFill/>
          <a:ln>
            <a:solidFill>
              <a:schemeClr val="tx1"/>
            </a:solidFill>
          </a:ln>
        </p:spPr>
        <p:txBody>
          <a:bodyPr wrap="square" rtlCol="0">
            <a:spAutoFit/>
          </a:bodyPr>
          <a:lstStyle/>
          <a:p>
            <a:r>
              <a:rPr lang="de-AT" dirty="0" smtClean="0"/>
              <a:t>Er umfasst alle </a:t>
            </a:r>
            <a:r>
              <a:rPr lang="de-AT" dirty="0" smtClean="0"/>
              <a:t>Dienstleistungen.</a:t>
            </a:r>
            <a:endParaRPr lang="de-A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250" y="1916832"/>
            <a:ext cx="552450" cy="352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7763" y="1916832"/>
            <a:ext cx="552450" cy="352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4421" y="1897782"/>
            <a:ext cx="57150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560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2" presetClass="entr" presetSubtype="4" fill="hold" nodeType="withEffect">
                                  <p:stCondLst>
                                    <p:cond delay="0"/>
                                  </p:stCondLst>
                                  <p:childTnLst>
                                    <p:set>
                                      <p:cBhvr>
                                        <p:cTn id="26" dur="1" fill="hold">
                                          <p:stCondLst>
                                            <p:cond delay="0"/>
                                          </p:stCondLst>
                                        </p:cTn>
                                        <p:tgtEl>
                                          <p:spTgt spid="2051"/>
                                        </p:tgtEl>
                                        <p:attrNameLst>
                                          <p:attrName>style.visibility</p:attrName>
                                        </p:attrNameLst>
                                      </p:cBhvr>
                                      <p:to>
                                        <p:strVal val="visible"/>
                                      </p:to>
                                    </p:set>
                                    <p:anim calcmode="lin" valueType="num">
                                      <p:cBhvr additive="base">
                                        <p:cTn id="27" dur="500" fill="hold"/>
                                        <p:tgtEl>
                                          <p:spTgt spid="2051"/>
                                        </p:tgtEl>
                                        <p:attrNameLst>
                                          <p:attrName>ppt_x</p:attrName>
                                        </p:attrNameLst>
                                      </p:cBhvr>
                                      <p:tavLst>
                                        <p:tav tm="0">
                                          <p:val>
                                            <p:strVal val="#ppt_x"/>
                                          </p:val>
                                        </p:tav>
                                        <p:tav tm="100000">
                                          <p:val>
                                            <p:strVal val="#ppt_x"/>
                                          </p:val>
                                        </p:tav>
                                      </p:tavLst>
                                    </p:anim>
                                    <p:anim calcmode="lin" valueType="num">
                                      <p:cBhvr additive="base">
                                        <p:cTn id="28" dur="500" fill="hold"/>
                                        <p:tgtEl>
                                          <p:spTgt spid="2051"/>
                                        </p:tgtEl>
                                        <p:attrNameLst>
                                          <p:attrName>ppt_y</p:attrName>
                                        </p:attrNameLst>
                                      </p:cBhvr>
                                      <p:tavLst>
                                        <p:tav tm="0">
                                          <p:val>
                                            <p:strVal val="1+#ppt_h/2"/>
                                          </p:val>
                                        </p:tav>
                                        <p:tav tm="100000">
                                          <p:val>
                                            <p:strVal val="#ppt_y"/>
                                          </p:val>
                                        </p:tav>
                                      </p:tavLst>
                                    </p:anim>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2" presetClass="entr" presetSubtype="4" fill="hold" nodeType="withEffect">
                                  <p:stCondLst>
                                    <p:cond delay="0"/>
                                  </p:stCondLst>
                                  <p:childTnLst>
                                    <p:set>
                                      <p:cBhvr>
                                        <p:cTn id="40" dur="1" fill="hold">
                                          <p:stCondLst>
                                            <p:cond delay="0"/>
                                          </p:stCondLst>
                                        </p:cTn>
                                        <p:tgtEl>
                                          <p:spTgt spid="2052"/>
                                        </p:tgtEl>
                                        <p:attrNameLst>
                                          <p:attrName>style.visibility</p:attrName>
                                        </p:attrNameLst>
                                      </p:cBhvr>
                                      <p:to>
                                        <p:strVal val="visible"/>
                                      </p:to>
                                    </p:set>
                                    <p:anim calcmode="lin" valueType="num">
                                      <p:cBhvr additive="base">
                                        <p:cTn id="41" dur="500" fill="hold"/>
                                        <p:tgtEl>
                                          <p:spTgt spid="2052"/>
                                        </p:tgtEl>
                                        <p:attrNameLst>
                                          <p:attrName>ppt_x</p:attrName>
                                        </p:attrNameLst>
                                      </p:cBhvr>
                                      <p:tavLst>
                                        <p:tav tm="0">
                                          <p:val>
                                            <p:strVal val="#ppt_x"/>
                                          </p:val>
                                        </p:tav>
                                        <p:tav tm="100000">
                                          <p:val>
                                            <p:strVal val="#ppt_x"/>
                                          </p:val>
                                        </p:tav>
                                      </p:tavLst>
                                    </p:anim>
                                    <p:anim calcmode="lin" valueType="num">
                                      <p:cBhvr additive="base">
                                        <p:cTn id="42" dur="500" fill="hold"/>
                                        <p:tgtEl>
                                          <p:spTgt spid="2052"/>
                                        </p:tgtEl>
                                        <p:attrNameLst>
                                          <p:attrName>ppt_y</p:attrName>
                                        </p:attrNameLst>
                                      </p:cBhvr>
                                      <p:tavLst>
                                        <p:tav tm="0">
                                          <p:val>
                                            <p:strVal val="1+#ppt_h/2"/>
                                          </p:val>
                                        </p:tav>
                                        <p:tav tm="100000">
                                          <p:val>
                                            <p:strVal val="#ppt_y"/>
                                          </p:val>
                                        </p:tav>
                                      </p:tavLst>
                                    </p:anim>
                                  </p:childTnLst>
                                </p:cTn>
                              </p:par>
                              <p:par>
                                <p:cTn id="43" presetID="1" presetClass="entr" presetSubtype="0" fill="hold"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934361" y="1400612"/>
            <a:ext cx="3528070" cy="864369"/>
          </a:xfrm>
          <a:ln>
            <a:solidFill>
              <a:schemeClr val="tx1"/>
            </a:solidFill>
          </a:ln>
        </p:spPr>
        <p:txBody>
          <a:bodyPr anchor="ctr"/>
          <a:lstStyle/>
          <a:p>
            <a:pPr marL="0" indent="0" algn="ctr">
              <a:buNone/>
            </a:pPr>
            <a:r>
              <a:rPr lang="de-AT" dirty="0" smtClean="0"/>
              <a:t>Haushalten</a:t>
            </a:r>
            <a:endParaRPr lang="de-AT" dirty="0"/>
          </a:p>
        </p:txBody>
      </p:sp>
      <p:cxnSp>
        <p:nvCxnSpPr>
          <p:cNvPr id="5" name="Gerade Verbindung 4"/>
          <p:cNvCxnSpPr/>
          <p:nvPr/>
        </p:nvCxnSpPr>
        <p:spPr>
          <a:xfrm flipH="1">
            <a:off x="1926249" y="2276872"/>
            <a:ext cx="1997679" cy="6359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16" idx="0"/>
          </p:cNvCxnSpPr>
          <p:nvPr/>
        </p:nvCxnSpPr>
        <p:spPr>
          <a:xfrm flipH="1" flipV="1">
            <a:off x="5220072" y="2276873"/>
            <a:ext cx="1962768" cy="6359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609510" y="2912780"/>
            <a:ext cx="2633478" cy="1200329"/>
          </a:xfrm>
          <a:prstGeom prst="rect">
            <a:avLst/>
          </a:prstGeom>
          <a:noFill/>
          <a:ln>
            <a:solidFill>
              <a:schemeClr val="tx1"/>
            </a:solidFill>
          </a:ln>
        </p:spPr>
        <p:txBody>
          <a:bodyPr wrap="none" rtlCol="0">
            <a:spAutoFit/>
          </a:bodyPr>
          <a:lstStyle/>
          <a:p>
            <a:pPr algn="ctr"/>
            <a:r>
              <a:rPr lang="de-AT" dirty="0" smtClean="0"/>
              <a:t>Früher:</a:t>
            </a:r>
          </a:p>
          <a:p>
            <a:pPr algn="ctr"/>
            <a:endParaRPr lang="de-AT" dirty="0"/>
          </a:p>
          <a:p>
            <a:pPr algn="ctr"/>
            <a:r>
              <a:rPr lang="de-AT" dirty="0" smtClean="0"/>
              <a:t>Selbstversorgerinnen und </a:t>
            </a:r>
          </a:p>
          <a:p>
            <a:pPr algn="ctr"/>
            <a:r>
              <a:rPr lang="de-AT" dirty="0" smtClean="0"/>
              <a:t>Selbstversorger</a:t>
            </a:r>
            <a:endParaRPr lang="de-AT" dirty="0"/>
          </a:p>
        </p:txBody>
      </p:sp>
      <p:cxnSp>
        <p:nvCxnSpPr>
          <p:cNvPr id="15" name="Gerade Verbindung 14"/>
          <p:cNvCxnSpPr>
            <a:stCxn id="13" idx="2"/>
          </p:cNvCxnSpPr>
          <p:nvPr/>
        </p:nvCxnSpPr>
        <p:spPr>
          <a:xfrm>
            <a:off x="1926249" y="4113109"/>
            <a:ext cx="0" cy="11039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5828335" y="2912780"/>
            <a:ext cx="2709010" cy="1200329"/>
          </a:xfrm>
          <a:prstGeom prst="rect">
            <a:avLst/>
          </a:prstGeom>
          <a:noFill/>
          <a:ln>
            <a:solidFill>
              <a:schemeClr val="tx1"/>
            </a:solidFill>
          </a:ln>
        </p:spPr>
        <p:txBody>
          <a:bodyPr wrap="none" rtlCol="0">
            <a:spAutoFit/>
          </a:bodyPr>
          <a:lstStyle/>
          <a:p>
            <a:pPr algn="ctr"/>
            <a:r>
              <a:rPr lang="de-AT" dirty="0" smtClean="0"/>
              <a:t>Heute:</a:t>
            </a:r>
          </a:p>
          <a:p>
            <a:pPr algn="ctr"/>
            <a:endParaRPr lang="de-AT" dirty="0"/>
          </a:p>
          <a:p>
            <a:pPr algn="ctr"/>
            <a:r>
              <a:rPr lang="de-AT" dirty="0" smtClean="0"/>
              <a:t>Dienstleistungsgesellschaft</a:t>
            </a:r>
          </a:p>
          <a:p>
            <a:pPr algn="ctr"/>
            <a:r>
              <a:rPr lang="de-AT" dirty="0" smtClean="0"/>
              <a:t>(Arbeitsteilung)</a:t>
            </a:r>
            <a:endParaRPr lang="de-AT" dirty="0"/>
          </a:p>
        </p:txBody>
      </p:sp>
      <p:cxnSp>
        <p:nvCxnSpPr>
          <p:cNvPr id="17" name="Gerade Verbindung 16"/>
          <p:cNvCxnSpPr>
            <a:endCxn id="19" idx="0"/>
          </p:cNvCxnSpPr>
          <p:nvPr/>
        </p:nvCxnSpPr>
        <p:spPr>
          <a:xfrm flipH="1">
            <a:off x="7211219" y="4113109"/>
            <a:ext cx="6" cy="11039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486089" y="5217036"/>
            <a:ext cx="3023007" cy="646331"/>
          </a:xfrm>
          <a:prstGeom prst="rect">
            <a:avLst/>
          </a:prstGeom>
          <a:noFill/>
          <a:ln>
            <a:solidFill>
              <a:schemeClr val="tx1"/>
            </a:solidFill>
          </a:ln>
        </p:spPr>
        <p:txBody>
          <a:bodyPr wrap="none" rtlCol="0">
            <a:spAutoFit/>
          </a:bodyPr>
          <a:lstStyle/>
          <a:p>
            <a:pPr algn="ctr"/>
            <a:r>
              <a:rPr lang="de-AT" dirty="0" smtClean="0"/>
              <a:t>Menschen erzeugten fast alles</a:t>
            </a:r>
          </a:p>
          <a:p>
            <a:pPr algn="ctr"/>
            <a:r>
              <a:rPr lang="de-AT" dirty="0"/>
              <a:t>s</a:t>
            </a:r>
            <a:r>
              <a:rPr lang="de-AT" dirty="0" smtClean="0"/>
              <a:t>elbst</a:t>
            </a:r>
            <a:r>
              <a:rPr lang="de-AT" dirty="0" smtClean="0"/>
              <a:t>, was sie brauchten</a:t>
            </a:r>
            <a:endParaRPr lang="de-AT" dirty="0"/>
          </a:p>
        </p:txBody>
      </p:sp>
      <p:sp>
        <p:nvSpPr>
          <p:cNvPr id="19" name="Textfeld 18"/>
          <p:cNvSpPr txBox="1"/>
          <p:nvPr/>
        </p:nvSpPr>
        <p:spPr>
          <a:xfrm>
            <a:off x="5886689" y="5217036"/>
            <a:ext cx="2649059" cy="646331"/>
          </a:xfrm>
          <a:prstGeom prst="rect">
            <a:avLst/>
          </a:prstGeom>
          <a:noFill/>
          <a:ln>
            <a:solidFill>
              <a:schemeClr val="tx1"/>
            </a:solidFill>
          </a:ln>
        </p:spPr>
        <p:txBody>
          <a:bodyPr wrap="none" rtlCol="0">
            <a:spAutoFit/>
          </a:bodyPr>
          <a:lstStyle/>
          <a:p>
            <a:pPr algn="ctr"/>
            <a:r>
              <a:rPr lang="de-AT" dirty="0" smtClean="0"/>
              <a:t>Betriebe bieten Güter und</a:t>
            </a:r>
          </a:p>
          <a:p>
            <a:pPr algn="ctr"/>
            <a:r>
              <a:rPr lang="de-AT" dirty="0" smtClean="0"/>
              <a:t>Dienstleistungen an</a:t>
            </a:r>
            <a:endParaRPr lang="de-AT" dirty="0"/>
          </a:p>
        </p:txBody>
      </p:sp>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4105" r="3685"/>
          <a:stretch/>
        </p:blipFill>
        <p:spPr bwMode="auto">
          <a:xfrm>
            <a:off x="609510" y="1124744"/>
            <a:ext cx="1668780"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3495" r="4295"/>
          <a:stretch/>
        </p:blipFill>
        <p:spPr bwMode="auto">
          <a:xfrm>
            <a:off x="6868565" y="1024730"/>
            <a:ext cx="1668780" cy="153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339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 calcmode="lin" valueType="num">
                                      <p:cBhvr additive="base">
                                        <p:cTn id="17" dur="500" fill="hold"/>
                                        <p:tgtEl>
                                          <p:spTgt spid="1028"/>
                                        </p:tgtEl>
                                        <p:attrNameLst>
                                          <p:attrName>ppt_x</p:attrName>
                                        </p:attrNameLst>
                                      </p:cBhvr>
                                      <p:tavLst>
                                        <p:tav tm="0">
                                          <p:val>
                                            <p:strVal val="#ppt_x"/>
                                          </p:val>
                                        </p:tav>
                                        <p:tav tm="100000">
                                          <p:val>
                                            <p:strVal val="#ppt_x"/>
                                          </p:val>
                                        </p:tav>
                                      </p:tavLst>
                                    </p:anim>
                                    <p:anim calcmode="lin" valueType="num">
                                      <p:cBhvr additive="base">
                                        <p:cTn id="18" dur="500" fill="hold"/>
                                        <p:tgtEl>
                                          <p:spTgt spid="1028"/>
                                        </p:tgtEl>
                                        <p:attrNameLst>
                                          <p:attrName>ppt_y</p:attrName>
                                        </p:attrNameLst>
                                      </p:cBhvr>
                                      <p:tavLst>
                                        <p:tav tm="0">
                                          <p:val>
                                            <p:strVal val="1+#ppt_h/2"/>
                                          </p:val>
                                        </p:tav>
                                        <p:tav tm="100000">
                                          <p:val>
                                            <p:strVal val="#ppt_y"/>
                                          </p:val>
                                        </p:tav>
                                      </p:tavLst>
                                    </p:anim>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2" presetClass="entr" presetSubtype="4" fill="hold" nodeType="withEffect">
                                  <p:stCondLst>
                                    <p:cond delay="0"/>
                                  </p:stCondLst>
                                  <p:childTnLst>
                                    <p:set>
                                      <p:cBhvr>
                                        <p:cTn id="34" dur="1" fill="hold">
                                          <p:stCondLst>
                                            <p:cond delay="0"/>
                                          </p:stCondLst>
                                        </p:cTn>
                                        <p:tgtEl>
                                          <p:spTgt spid="1029"/>
                                        </p:tgtEl>
                                        <p:attrNameLst>
                                          <p:attrName>style.visibility</p:attrName>
                                        </p:attrNameLst>
                                      </p:cBhvr>
                                      <p:to>
                                        <p:strVal val="visible"/>
                                      </p:to>
                                    </p:set>
                                    <p:anim calcmode="lin" valueType="num">
                                      <p:cBhvr additive="base">
                                        <p:cTn id="35" dur="500" fill="hold"/>
                                        <p:tgtEl>
                                          <p:spTgt spid="1029"/>
                                        </p:tgtEl>
                                        <p:attrNameLst>
                                          <p:attrName>ppt_x</p:attrName>
                                        </p:attrNameLst>
                                      </p:cBhvr>
                                      <p:tavLst>
                                        <p:tav tm="0">
                                          <p:val>
                                            <p:strVal val="#ppt_x"/>
                                          </p:val>
                                        </p:tav>
                                        <p:tav tm="100000">
                                          <p:val>
                                            <p:strVal val="#ppt_x"/>
                                          </p:val>
                                        </p:tav>
                                      </p:tavLst>
                                    </p:anim>
                                    <p:anim calcmode="lin" valueType="num">
                                      <p:cBhvr additive="base">
                                        <p:cTn id="36"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smtClean="0">
                <a:cs typeface="Arial" pitchFamily="34" charset="0"/>
              </a:rPr>
              <a:t> </a:t>
            </a:r>
            <a:endParaRPr lang="de-DE" altLang="de-DE" sz="1200" b="1" kern="0" dirty="0" smtClean="0">
              <a:cs typeface="Arial" pitchFamily="34" charset="0"/>
            </a:endParaRPr>
          </a:p>
          <a:p>
            <a:pPr eaLnBrk="1" fontAlgn="auto" hangingPunct="1">
              <a:spcBef>
                <a:spcPts val="0"/>
              </a:spcBef>
              <a:spcAft>
                <a:spcPts val="0"/>
              </a:spcAft>
              <a:defRPr/>
            </a:pPr>
            <a:r>
              <a:rPr lang="de-DE" altLang="de-DE" sz="1200" b="1" kern="0" dirty="0" smtClean="0">
                <a:cs typeface="Arial" pitchFamily="34" charset="0"/>
              </a:rPr>
              <a:t>Impressum</a:t>
            </a:r>
          </a:p>
          <a:p>
            <a:pPr eaLnBrk="1" fontAlgn="auto" hangingPunct="1">
              <a:spcBef>
                <a:spcPts val="0"/>
              </a:spcBef>
              <a:spcAft>
                <a:spcPts val="0"/>
              </a:spcAft>
              <a:defRPr/>
            </a:pPr>
            <a:r>
              <a:rPr lang="de-DE" altLang="de-DE" sz="1200" kern="0" dirty="0" smtClean="0">
                <a:cs typeface="Arial" pitchFamily="34" charset="0"/>
              </a:rPr>
              <a:t>© Österreichischer Bundesverlag Schulbuch GmbH &amp; Co. KG, Wien 2015</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Autorinnen und Autoren: Christian Fridrich, Gabriele </a:t>
            </a:r>
            <a:r>
              <a:rPr lang="de-DE" altLang="de-DE" sz="1200" kern="0" dirty="0" err="1" smtClean="0">
                <a:cs typeface="Arial" pitchFamily="34" charset="0"/>
              </a:rPr>
              <a:t>Kulhanek-Wehlend</a:t>
            </a:r>
            <a:r>
              <a:rPr lang="de-DE" altLang="de-DE" sz="1200" kern="0" dirty="0" smtClean="0">
                <a:cs typeface="Arial" pitchFamily="34" charset="0"/>
              </a:rPr>
              <a:t>, Dilek </a:t>
            </a:r>
            <a:r>
              <a:rPr lang="de-DE" altLang="de-DE" sz="1200" kern="0" dirty="0" err="1" smtClean="0">
                <a:cs typeface="Arial" pitchFamily="34" charset="0"/>
              </a:rPr>
              <a:t>Bozkaya</a:t>
            </a:r>
            <a:r>
              <a:rPr lang="de-DE" altLang="de-DE" sz="1200" kern="0" dirty="0" smtClean="0">
                <a:cs typeface="Arial" pitchFamily="34" charset="0"/>
              </a:rPr>
              <a:t>, Carina </a:t>
            </a:r>
            <a:r>
              <a:rPr lang="de-DE" altLang="de-DE" sz="1200" kern="0" dirty="0" err="1" smtClean="0">
                <a:cs typeface="Arial" pitchFamily="34" charset="0"/>
              </a:rPr>
              <a:t>Chreiska</a:t>
            </a:r>
            <a:r>
              <a:rPr lang="de-DE" altLang="de-DE" sz="1200" kern="0" dirty="0" smtClean="0">
                <a:cs typeface="Arial" pitchFamily="34" charset="0"/>
              </a:rPr>
              <a:t>, Markus </a:t>
            </a:r>
            <a:r>
              <a:rPr lang="de-DE" altLang="de-DE" sz="1200" kern="0" dirty="0" err="1" smtClean="0">
                <a:cs typeface="Arial" pitchFamily="34" charset="0"/>
              </a:rPr>
              <a:t>Seli</a:t>
            </a:r>
            <a:r>
              <a:rPr lang="de-DE" altLang="de-DE" sz="1200" kern="0" dirty="0" smtClean="0">
                <a:cs typeface="Arial" pitchFamily="34" charset="0"/>
              </a:rPr>
              <a:t>, Jasmin Sonnleitner</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Gestaltung: Julian Wildauer</a:t>
            </a:r>
            <a:br>
              <a:rPr lang="de-DE" altLang="de-DE" sz="1200" kern="0" dirty="0" smtClean="0">
                <a:cs typeface="Arial" pitchFamily="34" charset="0"/>
              </a:rPr>
            </a:br>
            <a:r>
              <a:rPr lang="de-DE" altLang="de-DE" sz="1200" kern="0" dirty="0" smtClean="0">
                <a:cs typeface="Arial" pitchFamily="34" charset="0"/>
              </a:rPr>
              <a:t/>
            </a:r>
            <a:br>
              <a:rPr lang="de-DE" altLang="de-DE" sz="1200" kern="0" dirty="0" smtClean="0">
                <a:cs typeface="Arial" pitchFamily="34" charset="0"/>
              </a:rPr>
            </a:br>
            <a:r>
              <a:rPr lang="de-DE" altLang="de-DE" sz="1200" kern="0" dirty="0" smtClean="0">
                <a:cs typeface="Arial" pitchFamily="34" charset="0"/>
              </a:rPr>
              <a:t>Fotos:  </a:t>
            </a:r>
            <a:r>
              <a:rPr lang="de-AT" sz="1200" dirty="0" err="1"/>
              <a:t>fotomek</a:t>
            </a:r>
            <a:r>
              <a:rPr lang="de-AT" sz="1200" dirty="0"/>
              <a:t> / </a:t>
            </a:r>
            <a:r>
              <a:rPr lang="de-AT" sz="1200" dirty="0" err="1" smtClean="0"/>
              <a:t>Fotolia</a:t>
            </a:r>
            <a:endParaRPr lang="de-AT" sz="1200" dirty="0" smtClean="0"/>
          </a:p>
          <a:p>
            <a:pPr eaLnBrk="1" fontAlgn="auto" hangingPunct="1">
              <a:spcBef>
                <a:spcPts val="0"/>
              </a:spcBef>
              <a:spcAft>
                <a:spcPts val="0"/>
              </a:spcAft>
              <a:defRPr/>
            </a:pPr>
            <a:endParaRPr lang="de-AT" sz="1200" dirty="0"/>
          </a:p>
          <a:p>
            <a:pPr eaLnBrk="1" fontAlgn="auto" hangingPunct="1">
              <a:spcBef>
                <a:spcPts val="0"/>
              </a:spcBef>
              <a:spcAft>
                <a:spcPts val="0"/>
              </a:spcAft>
              <a:defRPr/>
            </a:pPr>
            <a:r>
              <a:rPr lang="de-AT" sz="1200" dirty="0"/>
              <a:t>Illustrationen: Thomas </a:t>
            </a:r>
            <a:r>
              <a:rPr lang="de-AT" sz="1200" dirty="0" err="1"/>
              <a:t>Przygodda</a:t>
            </a:r>
            <a:r>
              <a:rPr lang="de-AT" sz="1200" dirty="0"/>
              <a:t>, Langenhagen</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Alle Rechte vorbehalten.</a:t>
            </a:r>
          </a:p>
          <a:p>
            <a:pPr eaLnBrk="1" fontAlgn="auto" hangingPunct="1">
              <a:spcBef>
                <a:spcPts val="0"/>
              </a:spcBef>
              <a:spcAft>
                <a:spcPts val="0"/>
              </a:spcAft>
              <a:defRPr/>
            </a:pPr>
            <a:r>
              <a:rPr lang="de-DE" altLang="de-DE" sz="1200" kern="0" dirty="0" smtClean="0">
                <a:cs typeface="Arial" pitchFamily="34" charset="0"/>
              </a:rPr>
              <a:t>www.oebv.at</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Jede Nutzung in anderen als den genannten Fällen bedarf der vorherigen schriftlichen Einwilligung des Verlages.</a:t>
            </a:r>
          </a:p>
        </p:txBody>
      </p:sp>
      <p:sp>
        <p:nvSpPr>
          <p:cNvPr id="6" name="Rectangle 6"/>
          <p:cNvSpPr>
            <a:spLocks noChangeArrowheads="1"/>
          </p:cNvSpPr>
          <p:nvPr/>
        </p:nvSpPr>
        <p:spPr bwMode="auto">
          <a:xfrm>
            <a:off x="468313" y="981075"/>
            <a:ext cx="3744912" cy="47529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100" b="1" kern="0" dirty="0" smtClean="0">
                <a:solidFill>
                  <a:srgbClr val="000000"/>
                </a:solidFill>
                <a:latin typeface="Syntax LT Std"/>
                <a:cs typeface="Arial" pitchFamily="34" charset="0"/>
              </a:rPr>
              <a:t/>
            </a:r>
            <a:br>
              <a:rPr lang="de-DE" altLang="de-DE" sz="1100" b="1" kern="0" dirty="0" smtClean="0">
                <a:solidFill>
                  <a:srgbClr val="000000"/>
                </a:solidFill>
                <a:latin typeface="Syntax LT Std"/>
                <a:cs typeface="Arial" pitchFamily="34" charset="0"/>
              </a:rPr>
            </a:br>
            <a:r>
              <a:rPr lang="de-DE" altLang="de-DE" sz="1200" b="1" kern="0" dirty="0" smtClean="0">
                <a:solidFill>
                  <a:srgbClr val="000000"/>
                </a:solidFill>
                <a:latin typeface="Arial" pitchFamily="34" charset="0"/>
                <a:cs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smtClean="0">
                <a:solidFill>
                  <a:srgbClr val="000000"/>
                </a:solidFill>
                <a:latin typeface="Arial" pitchFamily="34" charset="0"/>
                <a:cs typeface="Arial" pitchFamily="34" charset="0"/>
              </a:rPr>
              <a:t>Das Tafelbild bezieht sich auf das Thema „ Einnahmen und Ausgaben im Haushalt“ auf den Seiten 46 und 47 im Schulbuch </a:t>
            </a:r>
            <a:r>
              <a:rPr lang="de-DE" altLang="de-DE" sz="1200" i="1" kern="0" dirty="0" smtClean="0">
                <a:solidFill>
                  <a:srgbClr val="000000"/>
                </a:solidFill>
                <a:latin typeface="Arial" pitchFamily="34" charset="0"/>
                <a:cs typeface="Arial" pitchFamily="34" charset="0"/>
              </a:rPr>
              <a:t>unterwegs 2</a:t>
            </a:r>
            <a:r>
              <a:rPr lang="de-DE" altLang="de-DE" sz="1200" kern="0" dirty="0" smtClean="0">
                <a:solidFill>
                  <a:srgbClr val="000000"/>
                </a:solidFill>
                <a:latin typeface="Arial" pitchFamily="34" charset="0"/>
                <a:cs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smtClean="0">
                <a:solidFill>
                  <a:srgbClr val="000000"/>
                </a:solidFill>
                <a:latin typeface="Arial" pitchFamily="34" charset="0"/>
                <a:cs typeface="Arial" pitchFamily="34" charset="0"/>
              </a:rPr>
              <a:t>Es kann als Einstieg dienen. </a:t>
            </a:r>
            <a:r>
              <a:rPr lang="de-DE" altLang="de-DE" sz="1100" kern="0" dirty="0" smtClean="0">
                <a:solidFill>
                  <a:srgbClr val="000000"/>
                </a:solidFill>
                <a:latin typeface="Arial" pitchFamily="34" charset="0"/>
                <a:cs typeface="Arial" pitchFamily="34" charset="0"/>
              </a:rPr>
              <a:t/>
            </a:r>
            <a:br>
              <a:rPr lang="de-DE" altLang="de-DE" sz="1100" kern="0" dirty="0" smtClean="0">
                <a:solidFill>
                  <a:srgbClr val="000000"/>
                </a:solidFill>
                <a:latin typeface="Arial" pitchFamily="34" charset="0"/>
                <a:cs typeface="Arial" pitchFamily="34" charset="0"/>
              </a:rPr>
            </a:br>
            <a:endParaRPr lang="de-DE" altLang="de-DE" sz="1200" kern="0" dirty="0" smtClean="0">
              <a:solidFill>
                <a:srgbClr val="000000"/>
              </a:solidFill>
              <a:latin typeface="Arial" pitchFamily="34" charset="0"/>
              <a:cs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smtClean="0">
              <a:solidFill>
                <a:srgbClr val="000000"/>
              </a:solidFill>
              <a:latin typeface="Arial" pitchFamily="34" charset="0"/>
              <a:cs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smtClean="0">
                <a:solidFill>
                  <a:srgbClr val="000000"/>
                </a:solidFill>
                <a:latin typeface="Arial" pitchFamily="34" charset="0"/>
                <a:cs typeface="Arial" pitchFamily="34" charset="0"/>
              </a:rPr>
              <a:t>Wir wünschen Ihnen einen erfolgreichen Unterricht!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Words>
  <Application>Microsoft Office PowerPoint</Application>
  <PresentationFormat>Bildschirmpräsentation (4:3)</PresentationFormat>
  <Paragraphs>42</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Einnahmen und Ausgaben  im Haushalt</vt:lpstr>
      <vt:lpstr>Was sind Dienstleistungen?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Aushilfe VS</cp:lastModifiedBy>
  <cp:revision>208</cp:revision>
  <dcterms:created xsi:type="dcterms:W3CDTF">2013-10-08T07:58:50Z</dcterms:created>
  <dcterms:modified xsi:type="dcterms:W3CDTF">2015-06-17T13:22:00Z</dcterms:modified>
</cp:coreProperties>
</file>