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Propaganda oder Wirklichkeit?</a:t>
            </a:r>
          </a:p>
        </p:txBody>
      </p:sp>
      <p:sp>
        <p:nvSpPr>
          <p:cNvPr id="3" name="Text Box 10">
            <a:extLst>
              <a:ext uri="{FF2B5EF4-FFF2-40B4-BE49-F238E27FC236}">
                <a16:creationId xmlns:a16="http://schemas.microsoft.com/office/drawing/2014/main" id="{A264ABEA-0022-8ACB-F2AC-E57440F16116}"/>
              </a:ext>
            </a:extLst>
          </p:cNvPr>
          <p:cNvSpPr txBox="1">
            <a:spLocks noChangeArrowheads="1"/>
          </p:cNvSpPr>
          <p:nvPr/>
        </p:nvSpPr>
        <p:spPr bwMode="auto">
          <a:xfrm>
            <a:off x="611186" y="1505744"/>
            <a:ext cx="7921625" cy="523875"/>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Propaganda = Werbung für politische Ideen</a:t>
            </a:r>
          </a:p>
        </p:txBody>
      </p:sp>
      <p:sp>
        <p:nvSpPr>
          <p:cNvPr id="4" name="Text Box 10">
            <a:extLst>
              <a:ext uri="{FF2B5EF4-FFF2-40B4-BE49-F238E27FC236}">
                <a16:creationId xmlns:a16="http://schemas.microsoft.com/office/drawing/2014/main" id="{B681089E-79A7-8564-9B3B-0B79FFD9618F}"/>
              </a:ext>
            </a:extLst>
          </p:cNvPr>
          <p:cNvSpPr txBox="1">
            <a:spLocks noChangeArrowheads="1"/>
          </p:cNvSpPr>
          <p:nvPr/>
        </p:nvSpPr>
        <p:spPr bwMode="auto">
          <a:xfrm>
            <a:off x="2232023" y="2326154"/>
            <a:ext cx="4679950" cy="523875"/>
          </a:xfrm>
          <a:prstGeom prst="rect">
            <a:avLst/>
          </a:prstGeom>
          <a:noFill/>
          <a:ln w="9525" algn="ctr">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Kriegspropaganda</a:t>
            </a:r>
          </a:p>
        </p:txBody>
      </p:sp>
      <p:sp>
        <p:nvSpPr>
          <p:cNvPr id="5" name="Text Box 10">
            <a:extLst>
              <a:ext uri="{FF2B5EF4-FFF2-40B4-BE49-F238E27FC236}">
                <a16:creationId xmlns:a16="http://schemas.microsoft.com/office/drawing/2014/main" id="{39183495-384A-5432-82A7-BDE67055A372}"/>
              </a:ext>
            </a:extLst>
          </p:cNvPr>
          <p:cNvSpPr txBox="1">
            <a:spLocks noChangeArrowheads="1"/>
          </p:cNvSpPr>
          <p:nvPr/>
        </p:nvSpPr>
        <p:spPr bwMode="auto">
          <a:xfrm>
            <a:off x="684213" y="2968625"/>
            <a:ext cx="3743325" cy="954107"/>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im                            Ersten Weltkrieg</a:t>
            </a:r>
          </a:p>
        </p:txBody>
      </p:sp>
      <p:sp>
        <p:nvSpPr>
          <p:cNvPr id="6" name="Text Box 10">
            <a:extLst>
              <a:ext uri="{FF2B5EF4-FFF2-40B4-BE49-F238E27FC236}">
                <a16:creationId xmlns:a16="http://schemas.microsoft.com/office/drawing/2014/main" id="{8905E0D0-A39C-8CF7-B720-B8A2D01543F9}"/>
              </a:ext>
            </a:extLst>
          </p:cNvPr>
          <p:cNvSpPr txBox="1">
            <a:spLocks noChangeArrowheads="1"/>
          </p:cNvSpPr>
          <p:nvPr/>
        </p:nvSpPr>
        <p:spPr bwMode="auto">
          <a:xfrm>
            <a:off x="693738" y="3992085"/>
            <a:ext cx="3097212"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a:solidFill>
                  <a:srgbClr val="333333"/>
                </a:solidFill>
                <a:latin typeface="Calibri" panose="020F0502020204030204" pitchFamily="34" charset="0"/>
              </a:rPr>
              <a:t>Zeitungen</a:t>
            </a:r>
          </a:p>
        </p:txBody>
      </p:sp>
      <p:sp>
        <p:nvSpPr>
          <p:cNvPr id="7" name="Text Box 10">
            <a:extLst>
              <a:ext uri="{FF2B5EF4-FFF2-40B4-BE49-F238E27FC236}">
                <a16:creationId xmlns:a16="http://schemas.microsoft.com/office/drawing/2014/main" id="{135DAD57-F9B3-9203-183F-9D80B7F1A4D0}"/>
              </a:ext>
            </a:extLst>
          </p:cNvPr>
          <p:cNvSpPr txBox="1">
            <a:spLocks noChangeArrowheads="1"/>
          </p:cNvSpPr>
          <p:nvPr/>
        </p:nvSpPr>
        <p:spPr bwMode="auto">
          <a:xfrm>
            <a:off x="684210" y="4417535"/>
            <a:ext cx="3095625"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Flugblätter</a:t>
            </a:r>
          </a:p>
        </p:txBody>
      </p:sp>
      <p:sp>
        <p:nvSpPr>
          <p:cNvPr id="8" name="Text Box 10">
            <a:extLst>
              <a:ext uri="{FF2B5EF4-FFF2-40B4-BE49-F238E27FC236}">
                <a16:creationId xmlns:a16="http://schemas.microsoft.com/office/drawing/2014/main" id="{5FF6CB73-9BF7-1B2C-A65D-337423A6F12F}"/>
              </a:ext>
            </a:extLst>
          </p:cNvPr>
          <p:cNvSpPr txBox="1">
            <a:spLocks noChangeArrowheads="1"/>
          </p:cNvSpPr>
          <p:nvPr/>
        </p:nvSpPr>
        <p:spPr bwMode="auto">
          <a:xfrm>
            <a:off x="682623" y="4828698"/>
            <a:ext cx="3097212"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Postkarten</a:t>
            </a:r>
          </a:p>
        </p:txBody>
      </p:sp>
      <p:sp>
        <p:nvSpPr>
          <p:cNvPr id="9" name="Text Box 10">
            <a:extLst>
              <a:ext uri="{FF2B5EF4-FFF2-40B4-BE49-F238E27FC236}">
                <a16:creationId xmlns:a16="http://schemas.microsoft.com/office/drawing/2014/main" id="{2EDE8CB7-947C-95BF-1CC8-6D68B76C5ABD}"/>
              </a:ext>
            </a:extLst>
          </p:cNvPr>
          <p:cNvSpPr txBox="1">
            <a:spLocks noChangeArrowheads="1"/>
          </p:cNvSpPr>
          <p:nvPr/>
        </p:nvSpPr>
        <p:spPr bwMode="auto">
          <a:xfrm>
            <a:off x="678744" y="5254148"/>
            <a:ext cx="3097212"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Plakate</a:t>
            </a:r>
          </a:p>
        </p:txBody>
      </p:sp>
      <p:sp>
        <p:nvSpPr>
          <p:cNvPr id="10" name="Text Box 10">
            <a:extLst>
              <a:ext uri="{FF2B5EF4-FFF2-40B4-BE49-F238E27FC236}">
                <a16:creationId xmlns:a16="http://schemas.microsoft.com/office/drawing/2014/main" id="{66EF5117-F601-8D81-D272-012AE21CE4D1}"/>
              </a:ext>
            </a:extLst>
          </p:cNvPr>
          <p:cNvSpPr txBox="1">
            <a:spLocks noChangeArrowheads="1"/>
          </p:cNvSpPr>
          <p:nvPr/>
        </p:nvSpPr>
        <p:spPr bwMode="auto">
          <a:xfrm>
            <a:off x="682623" y="5665311"/>
            <a:ext cx="3097213"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Soldatenbriefe</a:t>
            </a:r>
          </a:p>
        </p:txBody>
      </p:sp>
      <p:sp>
        <p:nvSpPr>
          <p:cNvPr id="11" name="Text Box 10">
            <a:extLst>
              <a:ext uri="{FF2B5EF4-FFF2-40B4-BE49-F238E27FC236}">
                <a16:creationId xmlns:a16="http://schemas.microsoft.com/office/drawing/2014/main" id="{EE13FF37-7AE8-7D36-B845-9A902B1C3C7D}"/>
              </a:ext>
            </a:extLst>
          </p:cNvPr>
          <p:cNvSpPr txBox="1">
            <a:spLocks noChangeArrowheads="1"/>
          </p:cNvSpPr>
          <p:nvPr/>
        </p:nvSpPr>
        <p:spPr bwMode="auto">
          <a:xfrm>
            <a:off x="4787900" y="2979738"/>
            <a:ext cx="3825875" cy="954107"/>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a:solidFill>
                  <a:srgbClr val="333333"/>
                </a:solidFill>
                <a:latin typeface="Calibri" panose="020F0502020204030204" pitchFamily="34" charset="0"/>
              </a:rPr>
              <a:t>zusätzliche Propagandamittel heute</a:t>
            </a:r>
          </a:p>
        </p:txBody>
      </p:sp>
      <p:sp>
        <p:nvSpPr>
          <p:cNvPr id="12" name="Text Box 10">
            <a:extLst>
              <a:ext uri="{FF2B5EF4-FFF2-40B4-BE49-F238E27FC236}">
                <a16:creationId xmlns:a16="http://schemas.microsoft.com/office/drawing/2014/main" id="{6973CF75-D411-71C3-53F8-67D42F272347}"/>
              </a:ext>
            </a:extLst>
          </p:cNvPr>
          <p:cNvSpPr txBox="1">
            <a:spLocks noChangeArrowheads="1"/>
          </p:cNvSpPr>
          <p:nvPr/>
        </p:nvSpPr>
        <p:spPr bwMode="auto">
          <a:xfrm>
            <a:off x="4875213" y="3992085"/>
            <a:ext cx="3095625"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Radio</a:t>
            </a:r>
          </a:p>
        </p:txBody>
      </p:sp>
      <p:sp>
        <p:nvSpPr>
          <p:cNvPr id="13" name="Text Box 10">
            <a:extLst>
              <a:ext uri="{FF2B5EF4-FFF2-40B4-BE49-F238E27FC236}">
                <a16:creationId xmlns:a16="http://schemas.microsoft.com/office/drawing/2014/main" id="{FD3B4A44-AED7-116C-4CB3-6AEA77264DAF}"/>
              </a:ext>
            </a:extLst>
          </p:cNvPr>
          <p:cNvSpPr txBox="1">
            <a:spLocks noChangeArrowheads="1"/>
          </p:cNvSpPr>
          <p:nvPr/>
        </p:nvSpPr>
        <p:spPr bwMode="auto">
          <a:xfrm>
            <a:off x="4875212" y="4417535"/>
            <a:ext cx="3095625"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a:solidFill>
                  <a:srgbClr val="333333"/>
                </a:solidFill>
                <a:latin typeface="Calibri" panose="020F0502020204030204" pitchFamily="34" charset="0"/>
              </a:rPr>
              <a:t>Film</a:t>
            </a:r>
          </a:p>
        </p:txBody>
      </p:sp>
      <p:sp>
        <p:nvSpPr>
          <p:cNvPr id="14" name="Text Box 10">
            <a:extLst>
              <a:ext uri="{FF2B5EF4-FFF2-40B4-BE49-F238E27FC236}">
                <a16:creationId xmlns:a16="http://schemas.microsoft.com/office/drawing/2014/main" id="{A776F249-07DC-ED63-DB20-32D8C9AD4A26}"/>
              </a:ext>
            </a:extLst>
          </p:cNvPr>
          <p:cNvSpPr txBox="1">
            <a:spLocks noChangeArrowheads="1"/>
          </p:cNvSpPr>
          <p:nvPr/>
        </p:nvSpPr>
        <p:spPr bwMode="auto">
          <a:xfrm>
            <a:off x="4875212" y="4828698"/>
            <a:ext cx="3095625"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Fernsehen</a:t>
            </a:r>
          </a:p>
        </p:txBody>
      </p:sp>
      <p:sp>
        <p:nvSpPr>
          <p:cNvPr id="15" name="Text Box 10">
            <a:extLst>
              <a:ext uri="{FF2B5EF4-FFF2-40B4-BE49-F238E27FC236}">
                <a16:creationId xmlns:a16="http://schemas.microsoft.com/office/drawing/2014/main" id="{60F9F160-769B-BDA4-3EC8-AB40EC244FD7}"/>
              </a:ext>
            </a:extLst>
          </p:cNvPr>
          <p:cNvSpPr txBox="1">
            <a:spLocks noChangeArrowheads="1"/>
          </p:cNvSpPr>
          <p:nvPr/>
        </p:nvSpPr>
        <p:spPr bwMode="auto">
          <a:xfrm>
            <a:off x="4875212" y="5254148"/>
            <a:ext cx="3563937" cy="523220"/>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333333"/>
                </a:solidFill>
                <a:latin typeface="Calibri" panose="020F0502020204030204" pitchFamily="34" charset="0"/>
              </a:rPr>
              <a:t>Internet, </a:t>
            </a:r>
            <a:r>
              <a:rPr lang="de-DE" altLang="de-DE" sz="2800" dirty="0" err="1">
                <a:solidFill>
                  <a:srgbClr val="333333"/>
                </a:solidFill>
                <a:latin typeface="Calibri" panose="020F0502020204030204" pitchFamily="34" charset="0"/>
              </a:rPr>
              <a:t>Social</a:t>
            </a:r>
            <a:r>
              <a:rPr lang="de-DE" altLang="de-DE" sz="2800" dirty="0">
                <a:solidFill>
                  <a:srgbClr val="333333"/>
                </a:solidFill>
                <a:latin typeface="Calibri" panose="020F0502020204030204" pitchFamily="34" charset="0"/>
              </a:rPr>
              <a:t> Media</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p:bldP spid="7" grpId="0"/>
      <p:bldP spid="8" grpId="0"/>
      <p:bldP spid="9" grpId="0"/>
      <p:bldP spid="10" grpId="0"/>
      <p:bldP spid="11" grpId="0" animBg="1"/>
      <p:bldP spid="12"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„Propaganda – Werbung für politische Ideen“ auf den Seiten 98 bis 99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203</Words>
  <Application>Microsoft Office PowerPoint</Application>
  <PresentationFormat>Bildschirmpräsentation (4:3)</PresentationFormat>
  <Paragraphs>33</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2023-11-24T18:19:52Z</dcterms:modified>
</cp:coreProperties>
</file>