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1" r:id="rId3"/>
    <p:sldId id="283" r:id="rId4"/>
    <p:sldId id="284" r:id="rId5"/>
    <p:sldId id="294" r:id="rId6"/>
    <p:sldId id="295" r:id="rId7"/>
    <p:sldId id="289" r:id="rId8"/>
    <p:sldId id="291" r:id="rId9"/>
    <p:sldId id="290" r:id="rId10"/>
    <p:sldId id="286" r:id="rId11"/>
    <p:sldId id="287" r:id="rId12"/>
    <p:sldId id="288" r:id="rId13"/>
    <p:sldId id="279" r:id="rId14"/>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es.fuchsberger" userId="0ba282cb-98b6-40ad-aa6c-709cf3572a59" providerId="ADAL" clId="{3B32E792-E17F-4292-A705-486A1007A145}"/>
    <pc:docChg chg="modSld">
      <pc:chgData name="johannes.fuchsberger" userId="0ba282cb-98b6-40ad-aa6c-709cf3572a59" providerId="ADAL" clId="{3B32E792-E17F-4292-A705-486A1007A145}" dt="2023-09-01T07:25:42.164" v="67" actId="20577"/>
      <pc:docMkLst>
        <pc:docMk/>
      </pc:docMkLst>
      <pc:sldChg chg="modSp mod">
        <pc:chgData name="johannes.fuchsberger" userId="0ba282cb-98b6-40ad-aa6c-709cf3572a59" providerId="ADAL" clId="{3B32E792-E17F-4292-A705-486A1007A145}" dt="2023-09-01T07:09:44.735" v="13" actId="20577"/>
        <pc:sldMkLst>
          <pc:docMk/>
          <pc:sldMk cId="3532033642" sldId="284"/>
        </pc:sldMkLst>
        <pc:spChg chg="mod">
          <ac:chgData name="johannes.fuchsberger" userId="0ba282cb-98b6-40ad-aa6c-709cf3572a59" providerId="ADAL" clId="{3B32E792-E17F-4292-A705-486A1007A145}" dt="2023-09-01T07:09:44.735" v="13" actId="20577"/>
          <ac:spMkLst>
            <pc:docMk/>
            <pc:sldMk cId="3532033642" sldId="284"/>
            <ac:spMk id="4" creationId="{1FF8F18E-591E-DC36-885F-19F2F8FE9665}"/>
          </ac:spMkLst>
        </pc:spChg>
      </pc:sldChg>
      <pc:sldChg chg="modSp mod">
        <pc:chgData name="johannes.fuchsberger" userId="0ba282cb-98b6-40ad-aa6c-709cf3572a59" providerId="ADAL" clId="{3B32E792-E17F-4292-A705-486A1007A145}" dt="2023-09-01T07:24:19.340" v="57" actId="20577"/>
        <pc:sldMkLst>
          <pc:docMk/>
          <pc:sldMk cId="3864106481" sldId="289"/>
        </pc:sldMkLst>
        <pc:spChg chg="mod">
          <ac:chgData name="johannes.fuchsberger" userId="0ba282cb-98b6-40ad-aa6c-709cf3572a59" providerId="ADAL" clId="{3B32E792-E17F-4292-A705-486A1007A145}" dt="2023-09-01T07:24:19.340" v="57" actId="20577"/>
          <ac:spMkLst>
            <pc:docMk/>
            <pc:sldMk cId="3864106481" sldId="289"/>
            <ac:spMk id="4" creationId="{1FF8F18E-591E-DC36-885F-19F2F8FE9665}"/>
          </ac:spMkLst>
        </pc:spChg>
      </pc:sldChg>
      <pc:sldChg chg="modSp mod">
        <pc:chgData name="johannes.fuchsberger" userId="0ba282cb-98b6-40ad-aa6c-709cf3572a59" providerId="ADAL" clId="{3B32E792-E17F-4292-A705-486A1007A145}" dt="2023-09-01T07:25:42.164" v="67" actId="20577"/>
        <pc:sldMkLst>
          <pc:docMk/>
          <pc:sldMk cId="2269810426" sldId="291"/>
        </pc:sldMkLst>
        <pc:spChg chg="mod">
          <ac:chgData name="johannes.fuchsberger" userId="0ba282cb-98b6-40ad-aa6c-709cf3572a59" providerId="ADAL" clId="{3B32E792-E17F-4292-A705-486A1007A145}" dt="2023-09-01T07:25:42.164" v="67" actId="20577"/>
          <ac:spMkLst>
            <pc:docMk/>
            <pc:sldMk cId="2269810426" sldId="291"/>
            <ac:spMk id="4" creationId="{1FF8F18E-591E-DC36-885F-19F2F8FE966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24.04.2024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13</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9557A852-22FA-1318-FAB0-F3F4FCE3FD3E}"/>
              </a:ext>
            </a:extLst>
          </p:cNvPr>
          <p:cNvSpPr txBox="1">
            <a:spLocks noChangeArrowheads="1"/>
          </p:cNvSpPr>
          <p:nvPr/>
        </p:nvSpPr>
        <p:spPr bwMode="auto">
          <a:xfrm>
            <a:off x="1763688" y="2459504"/>
            <a:ext cx="565231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In der </a:t>
            </a:r>
            <a:r>
              <a:rPr lang="de-DE" altLang="de-DE" sz="6000" dirty="0" err="1">
                <a:solidFill>
                  <a:srgbClr val="333333"/>
                </a:solidFill>
              </a:rPr>
              <a:t>Fuggerei</a:t>
            </a:r>
            <a:r>
              <a:rPr lang="de-DE" altLang="de-DE" sz="6000" dirty="0">
                <a:solidFill>
                  <a:srgbClr val="333333"/>
                </a:solidFill>
              </a:rPr>
              <a:t> in Augsburg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Ihr Wasser erhielten die Bewohnerinnen und Bewohner früher über Brunnen. Der Brunnenmeister war für ihre Instandhaltung zuständig. Ein durch die Siedlung geleiteter Bach wurde zur Abfall- und Abwasserbeseitigung genutzt.</a:t>
            </a:r>
          </a:p>
        </p:txBody>
      </p:sp>
      <p:pic>
        <p:nvPicPr>
          <p:cNvPr id="5" name="Grafik 4">
            <a:extLst>
              <a:ext uri="{FF2B5EF4-FFF2-40B4-BE49-F238E27FC236}">
                <a16:creationId xmlns:a16="http://schemas.microsoft.com/office/drawing/2014/main" id="{6815D092-747E-F7B2-5DDD-5D89542CC03D}"/>
              </a:ext>
            </a:extLst>
          </p:cNvPr>
          <p:cNvPicPr>
            <a:picLocks noChangeAspect="1"/>
          </p:cNvPicPr>
          <p:nvPr/>
        </p:nvPicPr>
        <p:blipFill>
          <a:blip r:embed="rId2"/>
          <a:stretch>
            <a:fillRect/>
          </a:stretch>
        </p:blipFill>
        <p:spPr>
          <a:xfrm>
            <a:off x="516376" y="659153"/>
            <a:ext cx="8111248" cy="5218120"/>
          </a:xfrm>
          <a:prstGeom prst="rect">
            <a:avLst/>
          </a:prstGeom>
        </p:spPr>
      </p:pic>
    </p:spTree>
    <p:extLst>
      <p:ext uri="{BB962C8B-B14F-4D97-AF65-F5344CB8AC3E}">
        <p14:creationId xmlns:p14="http://schemas.microsoft.com/office/powerpoint/2010/main" val="296769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der </a:t>
            </a:r>
            <a:r>
              <a:rPr lang="de-DE" altLang="de-DE" sz="1400" dirty="0" err="1">
                <a:solidFill>
                  <a:srgbClr val="333333"/>
                </a:solidFill>
              </a:rPr>
              <a:t>Fuggerei</a:t>
            </a:r>
            <a:r>
              <a:rPr lang="de-DE" altLang="de-DE" sz="1400" dirty="0">
                <a:solidFill>
                  <a:srgbClr val="333333"/>
                </a:solidFill>
              </a:rPr>
              <a:t> gab es eine Kirche, eine Schule, ein Krankenhaus mit sechs Betten und Werkstätten. Wolfgang Amadeus Mozarts Urgroßvater Franz Mozart lebte hier 13 Jahre lang.</a:t>
            </a:r>
          </a:p>
        </p:txBody>
      </p:sp>
      <p:pic>
        <p:nvPicPr>
          <p:cNvPr id="5" name="Grafik 4">
            <a:extLst>
              <a:ext uri="{FF2B5EF4-FFF2-40B4-BE49-F238E27FC236}">
                <a16:creationId xmlns:a16="http://schemas.microsoft.com/office/drawing/2014/main" id="{A1B16491-4F12-565D-86C1-E7D718D262D9}"/>
              </a:ext>
            </a:extLst>
          </p:cNvPr>
          <p:cNvPicPr>
            <a:picLocks noChangeAspect="1"/>
          </p:cNvPicPr>
          <p:nvPr/>
        </p:nvPicPr>
        <p:blipFill>
          <a:blip r:embed="rId2"/>
          <a:stretch>
            <a:fillRect/>
          </a:stretch>
        </p:blipFill>
        <p:spPr>
          <a:xfrm>
            <a:off x="655724" y="862428"/>
            <a:ext cx="7832551" cy="5014845"/>
          </a:xfrm>
          <a:prstGeom prst="rect">
            <a:avLst/>
          </a:prstGeom>
        </p:spPr>
      </p:pic>
    </p:spTree>
    <p:extLst>
      <p:ext uri="{BB962C8B-B14F-4D97-AF65-F5344CB8AC3E}">
        <p14:creationId xmlns:p14="http://schemas.microsoft.com/office/powerpoint/2010/main" val="3978751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a:t>
            </a:r>
            <a:r>
              <a:rPr lang="de-DE" altLang="de-DE" sz="1400" dirty="0" err="1">
                <a:solidFill>
                  <a:srgbClr val="333333"/>
                </a:solidFill>
              </a:rPr>
              <a:t>Fuggerei</a:t>
            </a:r>
            <a:r>
              <a:rPr lang="de-DE" altLang="de-DE" sz="1400" dirty="0">
                <a:solidFill>
                  <a:srgbClr val="333333"/>
                </a:solidFill>
              </a:rPr>
              <a:t> ist von einer Mauer umgeben. Noch heute sind die Zugangstore zwischen 22 Uhr und 4.30 Uhr geschlossen. Bewohnerinnen und Bewohner, die spät nach Hause kommen, zahlen der Nachtwache vor Mitternacht 50 Cent und nach Mitternacht 1 Euro für </a:t>
            </a:r>
            <a:r>
              <a:rPr lang="de-DE" altLang="de-DE" sz="1400">
                <a:solidFill>
                  <a:srgbClr val="333333"/>
                </a:solidFill>
              </a:rPr>
              <a:t>den Eintritt.</a:t>
            </a:r>
            <a:endParaRPr lang="de-DE" altLang="de-DE" sz="1400" dirty="0">
              <a:solidFill>
                <a:srgbClr val="333333"/>
              </a:solidFill>
            </a:endParaRPr>
          </a:p>
        </p:txBody>
      </p:sp>
      <p:pic>
        <p:nvPicPr>
          <p:cNvPr id="5" name="Grafik 4">
            <a:extLst>
              <a:ext uri="{FF2B5EF4-FFF2-40B4-BE49-F238E27FC236}">
                <a16:creationId xmlns:a16="http://schemas.microsoft.com/office/drawing/2014/main" id="{E0FC1264-9E1D-B11D-79D9-7B48E3A2C18D}"/>
              </a:ext>
            </a:extLst>
          </p:cNvPr>
          <p:cNvPicPr>
            <a:picLocks noChangeAspect="1"/>
          </p:cNvPicPr>
          <p:nvPr/>
        </p:nvPicPr>
        <p:blipFill>
          <a:blip r:embed="rId2"/>
          <a:stretch>
            <a:fillRect/>
          </a:stretch>
        </p:blipFill>
        <p:spPr>
          <a:xfrm>
            <a:off x="490734" y="697504"/>
            <a:ext cx="8130759" cy="5147469"/>
          </a:xfrm>
          <a:prstGeom prst="rect">
            <a:avLst/>
          </a:prstGeom>
        </p:spPr>
      </p:pic>
    </p:spTree>
    <p:extLst>
      <p:ext uri="{BB962C8B-B14F-4D97-AF65-F5344CB8AC3E}">
        <p14:creationId xmlns:p14="http://schemas.microsoft.com/office/powerpoint/2010/main" val="1424819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„In der </a:t>
            </a:r>
            <a:r>
              <a:rPr lang="de-DE" altLang="de-DE" sz="1100" b="0" dirty="0" err="1">
                <a:solidFill>
                  <a:schemeClr val="tx1"/>
                </a:solidFill>
                <a:latin typeface="Arial" charset="0"/>
                <a:cs typeface="Arial" charset="0"/>
              </a:rPr>
              <a:t>Fuggerei</a:t>
            </a:r>
            <a:r>
              <a:rPr lang="de-DE" altLang="de-DE" sz="1100" b="0" dirty="0">
                <a:solidFill>
                  <a:schemeClr val="tx1"/>
                </a:solidFill>
                <a:latin typeface="Arial" charset="0"/>
                <a:cs typeface="Arial" charset="0"/>
              </a:rPr>
              <a:t> in Augsburg“ bietet sich als anschaulicher Einstieg zu Schulbuch Seite 20/21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a:t>
            </a:r>
            <a:r>
              <a:rPr lang="de-DE" altLang="de-DE" sz="1200" b="0" dirty="0">
                <a:solidFill>
                  <a:srgbClr val="FF0000"/>
                </a:solidFill>
              </a:rPr>
              <a:t>Folie 2: </a:t>
            </a:r>
            <a:r>
              <a:rPr lang="de-AT" sz="1200" b="0" dirty="0" err="1">
                <a:solidFill>
                  <a:srgbClr val="FF0000"/>
                </a:solidFill>
              </a:rPr>
              <a:t>agilard</a:t>
            </a:r>
            <a:r>
              <a:rPr lang="de-DE" altLang="de-DE" sz="1200" b="0" dirty="0">
                <a:solidFill>
                  <a:srgbClr val="FF0000"/>
                </a:solidFill>
              </a:rPr>
              <a:t>/ shutterstock.com</a:t>
            </a:r>
            <a:r>
              <a:rPr lang="de-DE" altLang="de-DE" sz="1200" b="0" dirty="0">
                <a:solidFill>
                  <a:schemeClr val="tx1"/>
                </a:solidFill>
              </a:rPr>
              <a:t>; Folie 3: </a:t>
            </a:r>
            <a:r>
              <a:rPr lang="de-AT" sz="1200" b="0" dirty="0" err="1">
                <a:solidFill>
                  <a:schemeClr val="tx1"/>
                </a:solidFill>
              </a:rPr>
              <a:t>Luia</a:t>
            </a:r>
            <a:r>
              <a:rPr lang="de-AT" sz="1200" b="0" dirty="0">
                <a:solidFill>
                  <a:schemeClr val="tx1"/>
                </a:solidFill>
              </a:rPr>
              <a:t> Vallon </a:t>
            </a:r>
            <a:r>
              <a:rPr lang="de-AT" sz="1200" b="0" dirty="0" err="1">
                <a:solidFill>
                  <a:schemeClr val="tx1"/>
                </a:solidFill>
              </a:rPr>
              <a:t>Fumi</a:t>
            </a:r>
            <a:r>
              <a:rPr lang="de-DE" altLang="de-DE" sz="1200" b="0" dirty="0">
                <a:solidFill>
                  <a:schemeClr val="tx1"/>
                </a:solidFill>
              </a:rPr>
              <a:t> / iStockphoto.com; Folie 4: </a:t>
            </a:r>
            <a:r>
              <a:rPr lang="de-AT" sz="1200" b="0" dirty="0" err="1">
                <a:solidFill>
                  <a:schemeClr val="tx1"/>
                </a:solidFill>
              </a:rPr>
              <a:t>Meinzahn</a:t>
            </a:r>
            <a:r>
              <a:rPr lang="de-AT" sz="1200" b="0" dirty="0">
                <a:solidFill>
                  <a:schemeClr val="tx1"/>
                </a:solidFill>
              </a:rPr>
              <a:t> </a:t>
            </a:r>
            <a:r>
              <a:rPr lang="de-DE" altLang="de-DE" sz="1200" b="0" dirty="0">
                <a:solidFill>
                  <a:schemeClr val="tx1"/>
                </a:solidFill>
              </a:rPr>
              <a:t>/ iStockphoto.com; Folie 5,6: </a:t>
            </a:r>
            <a:r>
              <a:rPr lang="de-AT" sz="1200" b="0" dirty="0" err="1">
                <a:solidFill>
                  <a:schemeClr val="tx1"/>
                </a:solidFill>
              </a:rPr>
              <a:t>travelview</a:t>
            </a:r>
            <a:r>
              <a:rPr lang="de-DE" altLang="de-DE" sz="1200" b="0" dirty="0">
                <a:solidFill>
                  <a:schemeClr val="tx1"/>
                </a:solidFill>
              </a:rPr>
              <a:t> / shutterstock.com; Folie 7: </a:t>
            </a:r>
            <a:r>
              <a:rPr lang="de-AT" sz="1200" b="0" dirty="0">
                <a:solidFill>
                  <a:schemeClr val="tx1"/>
                </a:solidFill>
              </a:rPr>
              <a:t>Flavio </a:t>
            </a:r>
            <a:r>
              <a:rPr lang="de-AT" sz="1200" b="0" dirty="0" err="1">
                <a:solidFill>
                  <a:schemeClr val="tx1"/>
                </a:solidFill>
              </a:rPr>
              <a:t>Vallenari</a:t>
            </a:r>
            <a:r>
              <a:rPr lang="de-AT" sz="1200" b="0" dirty="0">
                <a:solidFill>
                  <a:schemeClr val="tx1"/>
                </a:solidFill>
              </a:rPr>
              <a:t> </a:t>
            </a:r>
            <a:r>
              <a:rPr lang="de-DE" altLang="de-DE" sz="1200" b="0" dirty="0">
                <a:solidFill>
                  <a:schemeClr val="tx1"/>
                </a:solidFill>
              </a:rPr>
              <a:t>/ iStockphoto.com; Folie 8: </a:t>
            </a:r>
            <a:r>
              <a:rPr lang="de-AT" sz="1200" b="0">
                <a:solidFill>
                  <a:schemeClr val="tx1"/>
                </a:solidFill>
              </a:rPr>
              <a:t>Smartisticum</a:t>
            </a:r>
            <a:r>
              <a:rPr lang="de-DE" altLang="de-DE" sz="1200" b="0">
                <a:solidFill>
                  <a:schemeClr val="tx1"/>
                </a:solidFill>
              </a:rPr>
              <a:t>/ </a:t>
            </a:r>
            <a:r>
              <a:rPr lang="de-DE" altLang="de-DE" sz="1200" b="0" dirty="0">
                <a:solidFill>
                  <a:schemeClr val="tx1"/>
                </a:solidFill>
              </a:rPr>
              <a:t>shutterstock.com; Folie 9: </a:t>
            </a:r>
            <a:r>
              <a:rPr lang="de-AT" sz="1200" b="0" dirty="0">
                <a:solidFill>
                  <a:schemeClr val="tx1"/>
                </a:solidFill>
              </a:rPr>
              <a:t>Photo20ast</a:t>
            </a:r>
            <a:r>
              <a:rPr lang="de-DE" altLang="de-DE" sz="1200" b="0" dirty="0">
                <a:solidFill>
                  <a:schemeClr val="tx1"/>
                </a:solidFill>
              </a:rPr>
              <a:t> / shutterstock.com; Folie 10: </a:t>
            </a:r>
            <a:r>
              <a:rPr lang="de-AT" sz="1200" b="0" dirty="0" err="1">
                <a:solidFill>
                  <a:schemeClr val="tx1"/>
                </a:solidFill>
              </a:rPr>
              <a:t>UllrichG</a:t>
            </a:r>
            <a:r>
              <a:rPr lang="de-AT" sz="1200" b="0" dirty="0">
                <a:solidFill>
                  <a:schemeClr val="tx1"/>
                </a:solidFill>
              </a:rPr>
              <a:t> </a:t>
            </a:r>
            <a:r>
              <a:rPr lang="de-DE" altLang="de-DE" sz="1200" b="0" dirty="0">
                <a:solidFill>
                  <a:schemeClr val="tx1"/>
                </a:solidFill>
              </a:rPr>
              <a:t>/ shutterstock.com; Folie 11: </a:t>
            </a:r>
            <a:r>
              <a:rPr lang="de-AT" sz="1200" b="0" dirty="0">
                <a:solidFill>
                  <a:schemeClr val="tx1"/>
                </a:solidFill>
              </a:rPr>
              <a:t>EWY Media</a:t>
            </a:r>
            <a:r>
              <a:rPr lang="de-DE" altLang="de-DE" sz="1200" b="0" dirty="0">
                <a:solidFill>
                  <a:schemeClr val="tx1"/>
                </a:solidFill>
              </a:rPr>
              <a:t> / shutterstock.com; Folie 12: </a:t>
            </a:r>
            <a:r>
              <a:rPr lang="de-AT" sz="1200" b="0" dirty="0">
                <a:solidFill>
                  <a:schemeClr val="tx1"/>
                </a:solidFill>
              </a:rPr>
              <a:t>Anne Czichos</a:t>
            </a:r>
            <a:r>
              <a:rPr lang="de-DE" altLang="de-DE" sz="1200" b="0" dirty="0">
                <a:solidFill>
                  <a:schemeClr val="tx1"/>
                </a:solidFill>
              </a:rPr>
              <a:t> / shutterstock.com; </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0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000" b="0" dirty="0">
              <a:solidFill>
                <a:schemeClr val="tx1"/>
              </a:solidFill>
              <a:cs typeface="Arial" charset="0"/>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0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Jakob Fugger, auch „der Reiche“ genannt, lebte von 1459 bis 1525. Er war Händler, besaß Bergwerke und Minen. Umgerechnet auf heute verfügte er über ein Vermögen von mehr als 3,6 Milliarden Euro. Damit war er einer der reichsten Männer seiner Zeit.</a:t>
            </a:r>
          </a:p>
        </p:txBody>
      </p:sp>
      <p:pic>
        <p:nvPicPr>
          <p:cNvPr id="5" name="Grafik 4">
            <a:extLst>
              <a:ext uri="{FF2B5EF4-FFF2-40B4-BE49-F238E27FC236}">
                <a16:creationId xmlns:a16="http://schemas.microsoft.com/office/drawing/2014/main" id="{A0118E5C-4776-9311-E033-5331BE3B75CF}"/>
              </a:ext>
            </a:extLst>
          </p:cNvPr>
          <p:cNvPicPr>
            <a:picLocks noChangeAspect="1"/>
          </p:cNvPicPr>
          <p:nvPr/>
        </p:nvPicPr>
        <p:blipFill>
          <a:blip r:embed="rId2"/>
          <a:stretch>
            <a:fillRect/>
          </a:stretch>
        </p:blipFill>
        <p:spPr>
          <a:xfrm>
            <a:off x="323528" y="593993"/>
            <a:ext cx="8231262" cy="5283280"/>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Mehrmals lieh Jakob Fugger den Habsburgern Geld und beeinflusste so die Politik. Mit seiner Unterstützung konnten Maximilian I. und später dessen Enkel Karl V. die Kurfürsten bei der Wahl zum deutschen König bestechen. Die Darstellung von 1866 zeigt Karl V. bei Jakob Fugger, der Schuldscheine ins Feuer wirft.</a:t>
            </a:r>
          </a:p>
        </p:txBody>
      </p:sp>
      <p:pic>
        <p:nvPicPr>
          <p:cNvPr id="5" name="Grafik 4">
            <a:extLst>
              <a:ext uri="{FF2B5EF4-FFF2-40B4-BE49-F238E27FC236}">
                <a16:creationId xmlns:a16="http://schemas.microsoft.com/office/drawing/2014/main" id="{26EECBA5-8DD7-7DA7-DDFB-722F55E4D8B0}"/>
              </a:ext>
            </a:extLst>
          </p:cNvPr>
          <p:cNvPicPr>
            <a:picLocks noChangeAspect="1"/>
          </p:cNvPicPr>
          <p:nvPr/>
        </p:nvPicPr>
        <p:blipFill>
          <a:blip r:embed="rId2"/>
          <a:stretch>
            <a:fillRect/>
          </a:stretch>
        </p:blipFill>
        <p:spPr>
          <a:xfrm>
            <a:off x="380663" y="595312"/>
            <a:ext cx="8246961" cy="5281961"/>
          </a:xfrm>
          <a:prstGeom prst="rect">
            <a:avLst/>
          </a:prstGeom>
        </p:spPr>
      </p:pic>
    </p:spTree>
    <p:extLst>
      <p:ext uri="{BB962C8B-B14F-4D97-AF65-F5344CB8AC3E}">
        <p14:creationId xmlns:p14="http://schemas.microsoft.com/office/powerpoint/2010/main" val="4125101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Auf Jakob Fugger geht auch die </a:t>
            </a:r>
            <a:r>
              <a:rPr lang="de-DE" altLang="de-DE" sz="1400" dirty="0" err="1">
                <a:solidFill>
                  <a:srgbClr val="333333"/>
                </a:solidFill>
              </a:rPr>
              <a:t>Fuggerei</a:t>
            </a:r>
            <a:r>
              <a:rPr lang="de-DE" altLang="de-DE" sz="1400" dirty="0">
                <a:solidFill>
                  <a:srgbClr val="333333"/>
                </a:solidFill>
              </a:rPr>
              <a:t> in Augsburg zurück. Sie ist die älteste Sozialsiedlung der Welt und bestand ursprünglich aus 52 Häusern. Bei ihrem Wiederaufbau nach den Zerstörungen im Zweiten Weltkrieg hielt man sich an das historische Vorbild. Man erweiterte sie aber auf 67 Häuser mit 142 Wohnungen.</a:t>
            </a:r>
          </a:p>
          <a:p>
            <a:pPr eaLnBrk="1" hangingPunct="1"/>
            <a:endParaRPr lang="de-DE" altLang="de-DE" sz="1400" dirty="0">
              <a:solidFill>
                <a:srgbClr val="333333"/>
              </a:solidFill>
            </a:endParaRPr>
          </a:p>
        </p:txBody>
      </p:sp>
      <p:pic>
        <p:nvPicPr>
          <p:cNvPr id="5" name="Grafik 4">
            <a:extLst>
              <a:ext uri="{FF2B5EF4-FFF2-40B4-BE49-F238E27FC236}">
                <a16:creationId xmlns:a16="http://schemas.microsoft.com/office/drawing/2014/main" id="{64ACEE83-D279-3879-D10E-6AE110228BA9}"/>
              </a:ext>
            </a:extLst>
          </p:cNvPr>
          <p:cNvPicPr>
            <a:picLocks noChangeAspect="1"/>
          </p:cNvPicPr>
          <p:nvPr/>
        </p:nvPicPr>
        <p:blipFill>
          <a:blip r:embed="rId2"/>
          <a:stretch>
            <a:fillRect/>
          </a:stretch>
        </p:blipFill>
        <p:spPr>
          <a:xfrm>
            <a:off x="395536" y="734567"/>
            <a:ext cx="8016064" cy="5142706"/>
          </a:xfrm>
          <a:prstGeom prst="rect">
            <a:avLst/>
          </a:prstGeom>
        </p:spPr>
      </p:pic>
    </p:spTree>
    <p:extLst>
      <p:ext uri="{BB962C8B-B14F-4D97-AF65-F5344CB8AC3E}">
        <p14:creationId xmlns:p14="http://schemas.microsoft.com/office/powerpoint/2010/main" val="3532033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der Stiftungsurkunde legte Jakob Fugger fest, wer in der </a:t>
            </a:r>
            <a:r>
              <a:rPr lang="de-DE" altLang="de-DE" sz="1400" dirty="0" err="1">
                <a:solidFill>
                  <a:srgbClr val="333333"/>
                </a:solidFill>
              </a:rPr>
              <a:t>Fuggerei</a:t>
            </a:r>
            <a:r>
              <a:rPr lang="de-DE" altLang="de-DE" sz="1400" dirty="0">
                <a:solidFill>
                  <a:srgbClr val="333333"/>
                </a:solidFill>
              </a:rPr>
              <a:t> leben durfte: Man musste bedürftiger katholischer Augsburger sein, einen guten Ruf haben und drei Mal pro Tag für Jakob und seine Familie beten. Diese Regeln gelten bis heute.</a:t>
            </a:r>
          </a:p>
        </p:txBody>
      </p:sp>
      <p:pic>
        <p:nvPicPr>
          <p:cNvPr id="5" name="Grafik 4">
            <a:extLst>
              <a:ext uri="{FF2B5EF4-FFF2-40B4-BE49-F238E27FC236}">
                <a16:creationId xmlns:a16="http://schemas.microsoft.com/office/drawing/2014/main" id="{6803F0B7-6AAA-2654-AFBA-5C80BD8E1258}"/>
              </a:ext>
            </a:extLst>
          </p:cNvPr>
          <p:cNvPicPr>
            <a:picLocks noChangeAspect="1"/>
          </p:cNvPicPr>
          <p:nvPr/>
        </p:nvPicPr>
        <p:blipFill>
          <a:blip r:embed="rId2"/>
          <a:stretch>
            <a:fillRect/>
          </a:stretch>
        </p:blipFill>
        <p:spPr>
          <a:xfrm>
            <a:off x="395536" y="698838"/>
            <a:ext cx="8111248" cy="5172768"/>
          </a:xfrm>
          <a:prstGeom prst="rect">
            <a:avLst/>
          </a:prstGeom>
        </p:spPr>
      </p:pic>
    </p:spTree>
    <p:extLst>
      <p:ext uri="{BB962C8B-B14F-4D97-AF65-F5344CB8AC3E}">
        <p14:creationId xmlns:p14="http://schemas.microsoft.com/office/powerpoint/2010/main" val="3657477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Mit ca. 60 m² waren die Wohnungen in der </a:t>
            </a:r>
            <a:r>
              <a:rPr lang="de-DE" altLang="de-DE" sz="1400" dirty="0" err="1">
                <a:solidFill>
                  <a:srgbClr val="333333"/>
                </a:solidFill>
              </a:rPr>
              <a:t>Fuggerei</a:t>
            </a:r>
            <a:r>
              <a:rPr lang="de-DE" altLang="de-DE" sz="1400" dirty="0">
                <a:solidFill>
                  <a:srgbClr val="333333"/>
                </a:solidFill>
              </a:rPr>
              <a:t> für die damalige Zeit recht groß. Für eine Jahreskaltmiete zahlte man umgerechnet nur 0,88 Euro – auch heute noch. War man nicht mehr bedürftig, musste man aus der Siedlung ausziehen.</a:t>
            </a:r>
          </a:p>
        </p:txBody>
      </p:sp>
      <p:pic>
        <p:nvPicPr>
          <p:cNvPr id="3" name="Grafik 2">
            <a:extLst>
              <a:ext uri="{FF2B5EF4-FFF2-40B4-BE49-F238E27FC236}">
                <a16:creationId xmlns:a16="http://schemas.microsoft.com/office/drawing/2014/main" id="{A5C82B68-658A-5B82-95E2-CCF95CA74824}"/>
              </a:ext>
            </a:extLst>
          </p:cNvPr>
          <p:cNvPicPr>
            <a:picLocks noChangeAspect="1"/>
          </p:cNvPicPr>
          <p:nvPr/>
        </p:nvPicPr>
        <p:blipFill>
          <a:blip r:embed="rId2"/>
          <a:stretch>
            <a:fillRect/>
          </a:stretch>
        </p:blipFill>
        <p:spPr>
          <a:xfrm>
            <a:off x="479233" y="620688"/>
            <a:ext cx="8148391" cy="5186139"/>
          </a:xfrm>
          <a:prstGeom prst="rect">
            <a:avLst/>
          </a:prstGeom>
        </p:spPr>
      </p:pic>
    </p:spTree>
    <p:extLst>
      <p:ext uri="{BB962C8B-B14F-4D97-AF65-F5344CB8AC3E}">
        <p14:creationId xmlns:p14="http://schemas.microsoft.com/office/powerpoint/2010/main" val="4114208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Heute sind die Häuser der </a:t>
            </a:r>
            <a:r>
              <a:rPr lang="de-DE" altLang="de-DE" sz="1400" dirty="0" err="1">
                <a:solidFill>
                  <a:srgbClr val="333333"/>
                </a:solidFill>
              </a:rPr>
              <a:t>Fuggerei</a:t>
            </a:r>
            <a:r>
              <a:rPr lang="de-DE" altLang="de-DE" sz="1400" dirty="0">
                <a:solidFill>
                  <a:srgbClr val="333333"/>
                </a:solidFill>
              </a:rPr>
              <a:t> ockerfarben. Das war im Biedermeier im 19. Jahrhundert modern. Ursprünglich waren sie grau-gelb.  Alle Klingelzüge sind verschieden. Weil es lange keine Beleuchtung gab, konnte man so im Dunklen erkennen, welche Tür zu welcher Wohnung gehörte.</a:t>
            </a:r>
          </a:p>
        </p:txBody>
      </p:sp>
      <p:pic>
        <p:nvPicPr>
          <p:cNvPr id="5" name="Grafik 4">
            <a:extLst>
              <a:ext uri="{FF2B5EF4-FFF2-40B4-BE49-F238E27FC236}">
                <a16:creationId xmlns:a16="http://schemas.microsoft.com/office/drawing/2014/main" id="{13208DF4-32EC-06E7-893D-49223182F603}"/>
              </a:ext>
            </a:extLst>
          </p:cNvPr>
          <p:cNvPicPr>
            <a:picLocks noChangeAspect="1"/>
          </p:cNvPicPr>
          <p:nvPr/>
        </p:nvPicPr>
        <p:blipFill>
          <a:blip r:embed="rId2"/>
          <a:stretch>
            <a:fillRect/>
          </a:stretch>
        </p:blipFill>
        <p:spPr>
          <a:xfrm>
            <a:off x="280550" y="581025"/>
            <a:ext cx="8263210" cy="5296248"/>
          </a:xfrm>
          <a:prstGeom prst="rect">
            <a:avLst/>
          </a:prstGeom>
        </p:spPr>
      </p:pic>
    </p:spTree>
    <p:extLst>
      <p:ext uri="{BB962C8B-B14F-4D97-AF65-F5344CB8AC3E}">
        <p14:creationId xmlns:p14="http://schemas.microsoft.com/office/powerpoint/2010/main" val="3864106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An den Fassaden der Häuser in der </a:t>
            </a:r>
            <a:r>
              <a:rPr lang="de-DE" altLang="de-DE" sz="1400" dirty="0" err="1">
                <a:solidFill>
                  <a:srgbClr val="333333"/>
                </a:solidFill>
              </a:rPr>
              <a:t>Fuggerei</a:t>
            </a:r>
            <a:r>
              <a:rPr lang="de-DE" altLang="de-DE" sz="1400" dirty="0">
                <a:solidFill>
                  <a:srgbClr val="333333"/>
                </a:solidFill>
              </a:rPr>
              <a:t> finden sich die Figuren von 17 Hausheiligen unter deren Schutz das jeweilige Haus stehen sollte.</a:t>
            </a:r>
          </a:p>
        </p:txBody>
      </p:sp>
      <p:pic>
        <p:nvPicPr>
          <p:cNvPr id="5" name="Grafik 4">
            <a:extLst>
              <a:ext uri="{FF2B5EF4-FFF2-40B4-BE49-F238E27FC236}">
                <a16:creationId xmlns:a16="http://schemas.microsoft.com/office/drawing/2014/main" id="{C40EE744-B491-F907-1B0E-273A081E7985}"/>
              </a:ext>
            </a:extLst>
          </p:cNvPr>
          <p:cNvPicPr>
            <a:picLocks noChangeAspect="1"/>
          </p:cNvPicPr>
          <p:nvPr/>
        </p:nvPicPr>
        <p:blipFill>
          <a:blip r:embed="rId2"/>
          <a:stretch>
            <a:fillRect/>
          </a:stretch>
        </p:blipFill>
        <p:spPr>
          <a:xfrm>
            <a:off x="395536" y="620688"/>
            <a:ext cx="8147043" cy="5200427"/>
          </a:xfrm>
          <a:prstGeom prst="rect">
            <a:avLst/>
          </a:prstGeom>
        </p:spPr>
      </p:pic>
    </p:spTree>
    <p:extLst>
      <p:ext uri="{BB962C8B-B14F-4D97-AF65-F5344CB8AC3E}">
        <p14:creationId xmlns:p14="http://schemas.microsoft.com/office/powerpoint/2010/main" val="2269810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jedem Haus in der </a:t>
            </a:r>
            <a:r>
              <a:rPr lang="de-DE" altLang="de-DE" sz="1400" dirty="0" err="1">
                <a:solidFill>
                  <a:srgbClr val="333333"/>
                </a:solidFill>
              </a:rPr>
              <a:t>Fuggerei</a:t>
            </a:r>
            <a:r>
              <a:rPr lang="de-DE" altLang="de-DE" sz="1400" dirty="0">
                <a:solidFill>
                  <a:srgbClr val="333333"/>
                </a:solidFill>
              </a:rPr>
              <a:t> gab und gibt es zwei Wohnungen, von denen jede einen eigenen Eingang hat. Zu jeder Erdgeschoßwohnung gehört ein Garten oder Hof. Die Wohnungen im oberen Geschoß verfügen über einen eigenen Dachboden.</a:t>
            </a:r>
          </a:p>
        </p:txBody>
      </p:sp>
      <p:pic>
        <p:nvPicPr>
          <p:cNvPr id="3" name="Grafik 2">
            <a:extLst>
              <a:ext uri="{FF2B5EF4-FFF2-40B4-BE49-F238E27FC236}">
                <a16:creationId xmlns:a16="http://schemas.microsoft.com/office/drawing/2014/main" id="{C6E574D6-84AB-66CC-EA00-0A53048D8365}"/>
              </a:ext>
            </a:extLst>
          </p:cNvPr>
          <p:cNvPicPr>
            <a:picLocks noChangeAspect="1"/>
          </p:cNvPicPr>
          <p:nvPr/>
        </p:nvPicPr>
        <p:blipFill>
          <a:blip r:embed="rId2"/>
          <a:stretch>
            <a:fillRect/>
          </a:stretch>
        </p:blipFill>
        <p:spPr>
          <a:xfrm>
            <a:off x="467544" y="711090"/>
            <a:ext cx="8111248" cy="5162489"/>
          </a:xfrm>
          <a:prstGeom prst="rect">
            <a:avLst/>
          </a:prstGeom>
        </p:spPr>
      </p:pic>
    </p:spTree>
    <p:extLst>
      <p:ext uri="{BB962C8B-B14F-4D97-AF65-F5344CB8AC3E}">
        <p14:creationId xmlns:p14="http://schemas.microsoft.com/office/powerpoint/2010/main" val="1960530826"/>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746</Words>
  <Application>Microsoft Office PowerPoint</Application>
  <PresentationFormat>Bildschirmpräsentation (4:3)</PresentationFormat>
  <Paragraphs>31</Paragraphs>
  <Slides>13</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93</cp:revision>
  <dcterms:created xsi:type="dcterms:W3CDTF">2011-07-14T19:54:09Z</dcterms:created>
  <dcterms:modified xsi:type="dcterms:W3CDTF">2024-04-24T13:05:57Z</dcterms:modified>
</cp:coreProperties>
</file>