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15.04.2023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 Box 10">
            <a:extLst>
              <a:ext uri="{FF2B5EF4-FFF2-40B4-BE49-F238E27FC236}">
                <a16:creationId xmlns:a16="http://schemas.microsoft.com/office/drawing/2014/main" id="{3B9CDD15-7BAA-FB81-5E6D-AC3E7BC53EEA}"/>
              </a:ext>
            </a:extLst>
          </p:cNvPr>
          <p:cNvSpPr txBox="1">
            <a:spLocks noChangeArrowheads="1"/>
          </p:cNvSpPr>
          <p:nvPr/>
        </p:nvSpPr>
        <p:spPr bwMode="auto">
          <a:xfrm>
            <a:off x="636853" y="764704"/>
            <a:ext cx="3529013" cy="677108"/>
          </a:xfrm>
          <a:prstGeom prst="rect">
            <a:avLst/>
          </a:prstGeom>
          <a:solidFill>
            <a:srgbClr val="669900"/>
          </a:solidFill>
          <a:ln w="9525" algn="ctr">
            <a:solidFill>
              <a:srgbClr val="669900"/>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Demokratie</a:t>
            </a:r>
          </a:p>
        </p:txBody>
      </p:sp>
      <p:cxnSp>
        <p:nvCxnSpPr>
          <p:cNvPr id="9" name="Gerade Verbindung 13">
            <a:extLst>
              <a:ext uri="{FF2B5EF4-FFF2-40B4-BE49-F238E27FC236}">
                <a16:creationId xmlns:a16="http://schemas.microsoft.com/office/drawing/2014/main" id="{AAFAFD58-67DC-4C5E-59FC-9B05C2F5B2AC}"/>
              </a:ext>
            </a:extLst>
          </p:cNvPr>
          <p:cNvCxnSpPr>
            <a:cxnSpLocks noChangeShapeType="1"/>
          </p:cNvCxnSpPr>
          <p:nvPr/>
        </p:nvCxnSpPr>
        <p:spPr bwMode="auto">
          <a:xfrm rot="5400000">
            <a:off x="1755372" y="3572704"/>
            <a:ext cx="5616000" cy="0"/>
          </a:xfrm>
          <a:prstGeom prst="line">
            <a:avLst/>
          </a:prstGeom>
          <a:noFill/>
          <a:ln w="76200" algn="ctr">
            <a:solidFill>
              <a:srgbClr val="669900"/>
            </a:solidFill>
            <a:round/>
            <a:headEnd/>
            <a:tailEnd/>
          </a:ln>
          <a:extLst>
            <a:ext uri="{909E8E84-426E-40DD-AFC4-6F175D3DCCD1}">
              <a14:hiddenFill xmlns:a14="http://schemas.microsoft.com/office/drawing/2010/main">
                <a:noFill/>
              </a14:hiddenFill>
            </a:ext>
          </a:extLst>
        </p:spPr>
      </p:cxnSp>
      <p:sp>
        <p:nvSpPr>
          <p:cNvPr id="10" name="Text Box 10">
            <a:extLst>
              <a:ext uri="{FF2B5EF4-FFF2-40B4-BE49-F238E27FC236}">
                <a16:creationId xmlns:a16="http://schemas.microsoft.com/office/drawing/2014/main" id="{BE2F4D28-D99F-36AC-32EC-46127552957B}"/>
              </a:ext>
            </a:extLst>
          </p:cNvPr>
          <p:cNvSpPr txBox="1">
            <a:spLocks noChangeArrowheads="1"/>
          </p:cNvSpPr>
          <p:nvPr/>
        </p:nvSpPr>
        <p:spPr bwMode="auto">
          <a:xfrm>
            <a:off x="4971898" y="764704"/>
            <a:ext cx="3529012" cy="677108"/>
          </a:xfrm>
          <a:prstGeom prst="rect">
            <a:avLst/>
          </a:prstGeom>
          <a:solidFill>
            <a:srgbClr val="669900"/>
          </a:solidFill>
          <a:ln w="9525" algn="ctr">
            <a:solidFill>
              <a:srgbClr val="669900"/>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Diktatur</a:t>
            </a:r>
          </a:p>
        </p:txBody>
      </p:sp>
      <p:sp>
        <p:nvSpPr>
          <p:cNvPr id="11" name="Text Box 10">
            <a:extLst>
              <a:ext uri="{FF2B5EF4-FFF2-40B4-BE49-F238E27FC236}">
                <a16:creationId xmlns:a16="http://schemas.microsoft.com/office/drawing/2014/main" id="{EFB59FF5-A10B-7E17-2FF6-3E0ACE3EFD6F}"/>
              </a:ext>
            </a:extLst>
          </p:cNvPr>
          <p:cNvSpPr txBox="1">
            <a:spLocks noChangeArrowheads="1"/>
          </p:cNvSpPr>
          <p:nvPr/>
        </p:nvSpPr>
        <p:spPr bwMode="auto">
          <a:xfrm>
            <a:off x="608051" y="3330403"/>
            <a:ext cx="331229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Wahlen sind</a:t>
            </a:r>
          </a:p>
          <a:p>
            <a:pPr algn="ctr" eaLnBrk="1" hangingPunct="1">
              <a:spcBef>
                <a:spcPts val="0"/>
              </a:spcBef>
            </a:pPr>
            <a:r>
              <a:rPr lang="de-DE" altLang="de-DE" sz="2800" dirty="0">
                <a:solidFill>
                  <a:srgbClr val="333333"/>
                </a:solidFill>
                <a:latin typeface="Calibri" panose="020F0502020204030204" pitchFamily="34" charset="0"/>
              </a:rPr>
              <a:t>frei und geheim</a:t>
            </a:r>
          </a:p>
        </p:txBody>
      </p:sp>
      <p:sp>
        <p:nvSpPr>
          <p:cNvPr id="12" name="Text Box 10">
            <a:extLst>
              <a:ext uri="{FF2B5EF4-FFF2-40B4-BE49-F238E27FC236}">
                <a16:creationId xmlns:a16="http://schemas.microsoft.com/office/drawing/2014/main" id="{FF8E75C6-FFB4-FFC3-C141-24E41271B90F}"/>
              </a:ext>
            </a:extLst>
          </p:cNvPr>
          <p:cNvSpPr txBox="1">
            <a:spLocks noChangeArrowheads="1"/>
          </p:cNvSpPr>
          <p:nvPr/>
        </p:nvSpPr>
        <p:spPr bwMode="auto">
          <a:xfrm>
            <a:off x="452059" y="2528795"/>
            <a:ext cx="37433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Mehrheit entscheidet</a:t>
            </a:r>
          </a:p>
        </p:txBody>
      </p:sp>
      <p:sp>
        <p:nvSpPr>
          <p:cNvPr id="13" name="Text Box 10">
            <a:extLst>
              <a:ext uri="{FF2B5EF4-FFF2-40B4-BE49-F238E27FC236}">
                <a16:creationId xmlns:a16="http://schemas.microsoft.com/office/drawing/2014/main" id="{D9C9CB82-D4D8-664D-2E98-05A6E14E2F0C}"/>
              </a:ext>
            </a:extLst>
          </p:cNvPr>
          <p:cNvSpPr txBox="1">
            <a:spLocks noChangeArrowheads="1"/>
          </p:cNvSpPr>
          <p:nvPr/>
        </p:nvSpPr>
        <p:spPr bwMode="auto">
          <a:xfrm>
            <a:off x="536881" y="4562898"/>
            <a:ext cx="331229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Meinungsfreiheit</a:t>
            </a:r>
          </a:p>
        </p:txBody>
      </p:sp>
      <p:sp>
        <p:nvSpPr>
          <p:cNvPr id="14" name="Text Box 10">
            <a:extLst>
              <a:ext uri="{FF2B5EF4-FFF2-40B4-BE49-F238E27FC236}">
                <a16:creationId xmlns:a16="http://schemas.microsoft.com/office/drawing/2014/main" id="{1419DC84-823B-0DFC-8C18-388F00E0F260}"/>
              </a:ext>
            </a:extLst>
          </p:cNvPr>
          <p:cNvSpPr txBox="1">
            <a:spLocks noChangeArrowheads="1"/>
          </p:cNvSpPr>
          <p:nvPr/>
        </p:nvSpPr>
        <p:spPr bwMode="auto">
          <a:xfrm>
            <a:off x="115878" y="1627214"/>
            <a:ext cx="457096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Verfassung </a:t>
            </a:r>
            <a:r>
              <a:rPr lang="de-DE" altLang="de-DE" sz="2800" dirty="0">
                <a:solidFill>
                  <a:srgbClr val="333333"/>
                </a:solidFill>
                <a:latin typeface="Calibri" panose="020F0502020204030204" pitchFamily="34" charset="0"/>
                <a:sym typeface="Wingdings" panose="05000000000000000000" pitchFamily="2" charset="2"/>
              </a:rPr>
              <a:t></a:t>
            </a:r>
            <a:r>
              <a:rPr lang="de-DE" altLang="de-DE" sz="2800" dirty="0">
                <a:solidFill>
                  <a:srgbClr val="333333"/>
                </a:solidFill>
                <a:latin typeface="Calibri" panose="020F0502020204030204" pitchFamily="34" charset="0"/>
              </a:rPr>
              <a:t> Grundregeln, wie der Staat regiert wird</a:t>
            </a:r>
          </a:p>
        </p:txBody>
      </p:sp>
      <p:sp>
        <p:nvSpPr>
          <p:cNvPr id="15" name="Text Box 10">
            <a:extLst>
              <a:ext uri="{FF2B5EF4-FFF2-40B4-BE49-F238E27FC236}">
                <a16:creationId xmlns:a16="http://schemas.microsoft.com/office/drawing/2014/main" id="{5AC28786-CD2F-94A4-2C07-EEE9104D2DE5}"/>
              </a:ext>
            </a:extLst>
          </p:cNvPr>
          <p:cNvSpPr txBox="1">
            <a:spLocks noChangeArrowheads="1"/>
          </p:cNvSpPr>
          <p:nvPr/>
        </p:nvSpPr>
        <p:spPr bwMode="auto">
          <a:xfrm>
            <a:off x="-116728" y="5364506"/>
            <a:ext cx="461951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Einhaltung der Menschenrechte</a:t>
            </a:r>
          </a:p>
        </p:txBody>
      </p:sp>
      <p:sp>
        <p:nvSpPr>
          <p:cNvPr id="16" name="Text Box 10">
            <a:extLst>
              <a:ext uri="{FF2B5EF4-FFF2-40B4-BE49-F238E27FC236}">
                <a16:creationId xmlns:a16="http://schemas.microsoft.com/office/drawing/2014/main" id="{366837A3-F0E4-D37D-E0EA-EB6D76DC9419}"/>
              </a:ext>
            </a:extLst>
          </p:cNvPr>
          <p:cNvSpPr txBox="1">
            <a:spLocks noChangeArrowheads="1"/>
          </p:cNvSpPr>
          <p:nvPr/>
        </p:nvSpPr>
        <p:spPr bwMode="auto">
          <a:xfrm>
            <a:off x="4516898" y="1630939"/>
            <a:ext cx="457096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Diktator regiert uneingeschränkt und ist niemandem verantwortlich</a:t>
            </a:r>
          </a:p>
        </p:txBody>
      </p:sp>
      <p:sp>
        <p:nvSpPr>
          <p:cNvPr id="17" name="Text Box 10">
            <a:extLst>
              <a:ext uri="{FF2B5EF4-FFF2-40B4-BE49-F238E27FC236}">
                <a16:creationId xmlns:a16="http://schemas.microsoft.com/office/drawing/2014/main" id="{D5E1E03C-9179-EAA9-6D89-515BD1FAEB64}"/>
              </a:ext>
            </a:extLst>
          </p:cNvPr>
          <p:cNvSpPr txBox="1">
            <a:spLocks noChangeArrowheads="1"/>
          </p:cNvSpPr>
          <p:nvPr/>
        </p:nvSpPr>
        <p:spPr bwMode="auto">
          <a:xfrm>
            <a:off x="4609847" y="3306353"/>
            <a:ext cx="440102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Wahlen sind verboten</a:t>
            </a:r>
          </a:p>
          <a:p>
            <a:pPr algn="ctr" eaLnBrk="1" hangingPunct="1">
              <a:spcBef>
                <a:spcPts val="0"/>
              </a:spcBef>
            </a:pPr>
            <a:r>
              <a:rPr lang="de-DE" altLang="de-DE" sz="2800" dirty="0">
                <a:solidFill>
                  <a:srgbClr val="333333"/>
                </a:solidFill>
                <a:latin typeface="Calibri" panose="020F0502020204030204" pitchFamily="34" charset="0"/>
              </a:rPr>
              <a:t>oder beeinflusst/gefälscht</a:t>
            </a:r>
          </a:p>
        </p:txBody>
      </p:sp>
      <p:sp>
        <p:nvSpPr>
          <p:cNvPr id="18" name="Text Box 10">
            <a:extLst>
              <a:ext uri="{FF2B5EF4-FFF2-40B4-BE49-F238E27FC236}">
                <a16:creationId xmlns:a16="http://schemas.microsoft.com/office/drawing/2014/main" id="{A14BBDA4-134A-F5A9-0B09-FAAD22809B50}"/>
              </a:ext>
            </a:extLst>
          </p:cNvPr>
          <p:cNvSpPr txBox="1">
            <a:spLocks noChangeArrowheads="1"/>
          </p:cNvSpPr>
          <p:nvPr/>
        </p:nvSpPr>
        <p:spPr bwMode="auto">
          <a:xfrm>
            <a:off x="4956719" y="4476271"/>
            <a:ext cx="386444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keine Meinungsfreiheit, Zensur</a:t>
            </a:r>
          </a:p>
        </p:txBody>
      </p:sp>
      <p:sp>
        <p:nvSpPr>
          <p:cNvPr id="19" name="Text Box 10">
            <a:extLst>
              <a:ext uri="{FF2B5EF4-FFF2-40B4-BE49-F238E27FC236}">
                <a16:creationId xmlns:a16="http://schemas.microsoft.com/office/drawing/2014/main" id="{4A1FDF94-1317-1BF4-BE58-A48430337F88}"/>
              </a:ext>
            </a:extLst>
          </p:cNvPr>
          <p:cNvSpPr txBox="1">
            <a:spLocks noChangeArrowheads="1"/>
          </p:cNvSpPr>
          <p:nvPr/>
        </p:nvSpPr>
        <p:spPr bwMode="auto">
          <a:xfrm>
            <a:off x="4502784" y="5395833"/>
            <a:ext cx="461951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Verfolgung politischer Gegnerinnen und Gegner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18"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„Herrschaftsformen heute“ auf den Seiten 106 </a:t>
            </a:r>
            <a:r>
              <a:rPr lang="de-DE" altLang="de-DE" sz="1100" b="0">
                <a:solidFill>
                  <a:schemeClr val="tx1"/>
                </a:solidFill>
                <a:latin typeface="Arial" charset="0"/>
                <a:cs typeface="Arial" charset="0"/>
              </a:rPr>
              <a:t>bis 107 </a:t>
            </a:r>
            <a:r>
              <a:rPr lang="de-DE" altLang="de-DE" sz="1100" b="0" dirty="0">
                <a:solidFill>
                  <a:schemeClr val="tx1"/>
                </a:solidFill>
                <a:latin typeface="Arial" charset="0"/>
                <a:cs typeface="Arial" charset="0"/>
              </a:rPr>
              <a:t>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217</Words>
  <Application>Microsoft Office PowerPoint</Application>
  <PresentationFormat>Bildschirmpräsentation (4:3)</PresentationFormat>
  <Paragraphs>33</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91</cp:revision>
  <dcterms:created xsi:type="dcterms:W3CDTF">2011-07-14T19:54:09Z</dcterms:created>
  <dcterms:modified xsi:type="dcterms:W3CDTF">2023-04-15T11:05:29Z</dcterms:modified>
</cp:coreProperties>
</file>