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78" d="100"/>
          <a:sy n="78" d="100"/>
        </p:scale>
        <p:origin x="438" y="10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31829E8-1B8F-4715-BC9C-4E3185B1E181}" type="datetimeFigureOut">
              <a:rPr lang="de-AT"/>
              <a:pPr>
                <a:defRPr/>
              </a:pPr>
              <a:t>06.01.2025</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CDFBD25-1A72-4E37-8806-09D416937D7A}" type="slidenum">
              <a:rPr lang="de-AT"/>
              <a:pPr>
                <a:defRPr/>
              </a:pPr>
              <a:t>‹Nr.›</a:t>
            </a:fld>
            <a:endParaRPr lang="de-AT"/>
          </a:p>
        </p:txBody>
      </p:sp>
    </p:spTree>
    <p:extLst>
      <p:ext uri="{BB962C8B-B14F-4D97-AF65-F5344CB8AC3E}">
        <p14:creationId xmlns:p14="http://schemas.microsoft.com/office/powerpoint/2010/main" val="606004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DD8740E-A005-4DF7-86CB-E93465CF2D66}" type="datetimeFigureOut">
              <a:rPr lang="de-AT"/>
              <a:pPr>
                <a:defRPr/>
              </a:pPr>
              <a:t>06.01.2025</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D84D2C57-C33E-4C2C-9311-19EB2BB83829}" type="slidenum">
              <a:rPr lang="de-AT"/>
              <a:pPr>
                <a:defRPr/>
              </a:pPr>
              <a:t>‹Nr.›</a:t>
            </a:fld>
            <a:endParaRPr lang="de-AT"/>
          </a:p>
        </p:txBody>
      </p:sp>
    </p:spTree>
    <p:extLst>
      <p:ext uri="{BB962C8B-B14F-4D97-AF65-F5344CB8AC3E}">
        <p14:creationId xmlns:p14="http://schemas.microsoft.com/office/powerpoint/2010/main" val="29384730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422004345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EA7CCF54-B92F-445D-AEF9-B6A8AA0E5578}" type="datetimeFigureOut">
              <a:rPr lang="de-AT"/>
              <a:pPr>
                <a:defRPr/>
              </a:pPr>
              <a:t>06.01.2025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C12FEAA0-9959-4292-B23E-2E2A208A6D08}" type="slidenum">
              <a:rPr lang="de-AT"/>
              <a:pPr>
                <a:defRPr/>
              </a:pPr>
              <a:t>‹Nr.›</a:t>
            </a:fld>
            <a:endParaRPr lang="de-AT"/>
          </a:p>
        </p:txBody>
      </p:sp>
    </p:spTree>
    <p:extLst>
      <p:ext uri="{BB962C8B-B14F-4D97-AF65-F5344CB8AC3E}">
        <p14:creationId xmlns:p14="http://schemas.microsoft.com/office/powerpoint/2010/main" val="3642207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944618BF-FF60-487F-A875-E6FCBA33A99D}" type="datetimeFigureOut">
              <a:rPr lang="de-AT"/>
              <a:pPr>
                <a:defRPr/>
              </a:pPr>
              <a:t>06.01.2025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51FC1FD-F501-409F-A2D6-490BA84382F6}" type="slidenum">
              <a:rPr lang="de-AT"/>
              <a:pPr>
                <a:defRPr/>
              </a:pPr>
              <a:t>‹Nr.›</a:t>
            </a:fld>
            <a:endParaRPr lang="de-AT"/>
          </a:p>
        </p:txBody>
      </p:sp>
    </p:spTree>
    <p:extLst>
      <p:ext uri="{BB962C8B-B14F-4D97-AF65-F5344CB8AC3E}">
        <p14:creationId xmlns:p14="http://schemas.microsoft.com/office/powerpoint/2010/main" val="3963494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60532CEA-242A-46F0-929B-4C9E167D3D69}" type="datetimeFigureOut">
              <a:rPr lang="de-AT"/>
              <a:pPr>
                <a:defRPr/>
              </a:pPr>
              <a:t>06.01.2025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995ABA4-3216-4D8D-AE10-EF24CEC9AEF0}" type="slidenum">
              <a:rPr lang="de-AT"/>
              <a:pPr>
                <a:defRPr/>
              </a:pPr>
              <a:t>‹Nr.›</a:t>
            </a:fld>
            <a:endParaRPr lang="de-AT"/>
          </a:p>
        </p:txBody>
      </p:sp>
    </p:spTree>
    <p:extLst>
      <p:ext uri="{BB962C8B-B14F-4D97-AF65-F5344CB8AC3E}">
        <p14:creationId xmlns:p14="http://schemas.microsoft.com/office/powerpoint/2010/main" val="1158485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4CF83E02-99DE-4937-82C4-045CB95E114E}" type="datetimeFigureOut">
              <a:rPr lang="de-AT"/>
              <a:pPr>
                <a:defRPr/>
              </a:pPr>
              <a:t>06.01.2025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E59C0E3C-4D5C-4B0B-882F-0DB88D17DD03}" type="slidenum">
              <a:rPr lang="de-AT"/>
              <a:pPr>
                <a:defRPr/>
              </a:pPr>
              <a:t>‹Nr.›</a:t>
            </a:fld>
            <a:endParaRPr lang="de-AT"/>
          </a:p>
        </p:txBody>
      </p:sp>
    </p:spTree>
    <p:extLst>
      <p:ext uri="{BB962C8B-B14F-4D97-AF65-F5344CB8AC3E}">
        <p14:creationId xmlns:p14="http://schemas.microsoft.com/office/powerpoint/2010/main" val="3287588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FB536C26-4887-4E0F-8A36-C80B413A6FBB}" type="datetimeFigureOut">
              <a:rPr lang="de-AT"/>
              <a:pPr>
                <a:defRPr/>
              </a:pPr>
              <a:t>06.01.2025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DBAF793C-2BCA-462B-A194-3FA45E0C7351}" type="slidenum">
              <a:rPr lang="de-AT"/>
              <a:pPr>
                <a:defRPr/>
              </a:pPr>
              <a:t>‹Nr.›</a:t>
            </a:fld>
            <a:endParaRPr lang="de-AT"/>
          </a:p>
        </p:txBody>
      </p:sp>
    </p:spTree>
    <p:extLst>
      <p:ext uri="{BB962C8B-B14F-4D97-AF65-F5344CB8AC3E}">
        <p14:creationId xmlns:p14="http://schemas.microsoft.com/office/powerpoint/2010/main" val="1407574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F81B6973-8F68-461D-94D1-F5A38BF491EE}" type="datetimeFigureOut">
              <a:rPr lang="de-AT"/>
              <a:pPr>
                <a:defRPr/>
              </a:pPr>
              <a:t>06.01.2025</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9AAA0DCE-9074-4574-B2D5-556FBD3B3343}" type="slidenum">
              <a:rPr lang="de-AT"/>
              <a:pPr>
                <a:defRPr/>
              </a:pPr>
              <a:t>‹Nr.›</a:t>
            </a:fld>
            <a:endParaRPr lang="de-AT"/>
          </a:p>
        </p:txBody>
      </p:sp>
    </p:spTree>
    <p:extLst>
      <p:ext uri="{BB962C8B-B14F-4D97-AF65-F5344CB8AC3E}">
        <p14:creationId xmlns:p14="http://schemas.microsoft.com/office/powerpoint/2010/main" val="21483717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004A9324-B4BA-4892-9145-DCE2B773E260}" type="datetimeFigureOut">
              <a:rPr lang="de-AT"/>
              <a:pPr>
                <a:defRPr/>
              </a:pPr>
              <a:t>06.01.2025</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704D150C-497A-4920-9C8A-AC4733C933D4}" type="slidenum">
              <a:rPr lang="de-AT"/>
              <a:pPr>
                <a:defRPr/>
              </a:pPr>
              <a:t>‹Nr.›</a:t>
            </a:fld>
            <a:endParaRPr lang="de-AT"/>
          </a:p>
        </p:txBody>
      </p:sp>
    </p:spTree>
    <p:extLst>
      <p:ext uri="{BB962C8B-B14F-4D97-AF65-F5344CB8AC3E}">
        <p14:creationId xmlns:p14="http://schemas.microsoft.com/office/powerpoint/2010/main" val="1976476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6D35B63C-8C40-4E6C-858A-90B36BEFD524}" type="datetimeFigureOut">
              <a:rPr lang="de-AT"/>
              <a:pPr>
                <a:defRPr/>
              </a:pPr>
              <a:t>06.01.2025</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B6A8EE04-D6C0-4FB7-9F4F-430842C78E7B}" type="slidenum">
              <a:rPr lang="de-AT"/>
              <a:pPr>
                <a:defRPr/>
              </a:pPr>
              <a:t>‹Nr.›</a:t>
            </a:fld>
            <a:endParaRPr lang="de-AT"/>
          </a:p>
        </p:txBody>
      </p:sp>
    </p:spTree>
    <p:extLst>
      <p:ext uri="{BB962C8B-B14F-4D97-AF65-F5344CB8AC3E}">
        <p14:creationId xmlns:p14="http://schemas.microsoft.com/office/powerpoint/2010/main" val="382803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C4641733-6F30-489E-AA05-3D3D77988D24}" type="datetimeFigureOut">
              <a:rPr lang="de-AT"/>
              <a:pPr>
                <a:defRPr/>
              </a:pPr>
              <a:t>06.01.2025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8B302AD8-A686-4F2E-A969-D3BDBAECEA09}" type="slidenum">
              <a:rPr lang="de-AT"/>
              <a:pPr>
                <a:defRPr/>
              </a:pPr>
              <a:t>‹Nr.›</a:t>
            </a:fld>
            <a:endParaRPr lang="de-AT"/>
          </a:p>
        </p:txBody>
      </p:sp>
    </p:spTree>
    <p:extLst>
      <p:ext uri="{BB962C8B-B14F-4D97-AF65-F5344CB8AC3E}">
        <p14:creationId xmlns:p14="http://schemas.microsoft.com/office/powerpoint/2010/main" val="223686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A294E4C2-6B5F-4541-8B30-ED27E041C413}" type="datetimeFigureOut">
              <a:rPr lang="de-AT"/>
              <a:pPr>
                <a:defRPr/>
              </a:pPr>
              <a:t>06.01.2025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7372DC14-7029-4818-9CF4-6C5F385C61C0}" type="slidenum">
              <a:rPr lang="de-AT"/>
              <a:pPr>
                <a:defRPr/>
              </a:pPr>
              <a:t>‹Nr.›</a:t>
            </a:fld>
            <a:endParaRPr lang="de-AT"/>
          </a:p>
        </p:txBody>
      </p:sp>
    </p:spTree>
    <p:extLst>
      <p:ext uri="{BB962C8B-B14F-4D97-AF65-F5344CB8AC3E}">
        <p14:creationId xmlns:p14="http://schemas.microsoft.com/office/powerpoint/2010/main" val="170251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191E8E5-6FF3-430E-AD3C-8BBD9CD75B68}" type="datetimeFigureOut">
              <a:rPr lang="de-AT"/>
              <a:pPr>
                <a:defRPr/>
              </a:pPr>
              <a:t>06.01.2025</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2174F12-E1A8-4FCD-8824-155BE3C32039}"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31"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title"/>
          </p:nvPr>
        </p:nvSpPr>
        <p:spPr>
          <a:xfrm>
            <a:off x="457200" y="1083797"/>
            <a:ext cx="8229600" cy="523220"/>
          </a:xfrm>
        </p:spPr>
        <p:txBody>
          <a:bodyPr/>
          <a:lstStyle/>
          <a:p>
            <a:r>
              <a:rPr lang="de-AT" altLang="de-DE" sz="2800" dirty="0"/>
              <a:t>Transitverkehr durch Österreich</a:t>
            </a:r>
          </a:p>
        </p:txBody>
      </p:sp>
      <p:sp>
        <p:nvSpPr>
          <p:cNvPr id="3075" name="Inhaltsplatzhalter 2"/>
          <p:cNvSpPr>
            <a:spLocks noGrp="1"/>
          </p:cNvSpPr>
          <p:nvPr>
            <p:ph idx="1"/>
          </p:nvPr>
        </p:nvSpPr>
        <p:spPr>
          <a:xfrm>
            <a:off x="899592" y="3276904"/>
            <a:ext cx="3528392" cy="2888400"/>
          </a:xfrm>
        </p:spPr>
        <p:txBody>
          <a:bodyPr/>
          <a:lstStyle/>
          <a:p>
            <a:pPr marL="0" indent="0" algn="ctr">
              <a:buFont typeface="Arial" charset="0"/>
              <a:buNone/>
            </a:pPr>
            <a:r>
              <a:rPr altLang="de-DE" sz="1800" dirty="0"/>
              <a:t>Probleme:</a:t>
            </a:r>
          </a:p>
          <a:p>
            <a:pPr>
              <a:buFont typeface="Wingdings" panose="05000000000000000000" pitchFamily="2" charset="2"/>
              <a:buChar char="§"/>
            </a:pPr>
            <a:r>
              <a:rPr lang="de-AT" altLang="de-DE" sz="1800" b="0" dirty="0"/>
              <a:t>sehr viel Verkehr</a:t>
            </a:r>
          </a:p>
          <a:p>
            <a:pPr>
              <a:buFont typeface="Wingdings" panose="05000000000000000000" pitchFamily="2" charset="2"/>
              <a:buChar char="§"/>
            </a:pPr>
            <a:r>
              <a:rPr lang="de-AT" altLang="de-DE" sz="1800" b="0" dirty="0"/>
              <a:t>kilometerlange Staus</a:t>
            </a:r>
          </a:p>
          <a:p>
            <a:pPr>
              <a:buFont typeface="Wingdings" panose="05000000000000000000" pitchFamily="2" charset="2"/>
              <a:buChar char="§"/>
            </a:pPr>
            <a:r>
              <a:rPr lang="de-AT" altLang="de-DE" sz="1800" b="0" dirty="0"/>
              <a:t>Überlastung der </a:t>
            </a:r>
            <a:r>
              <a:rPr lang="de-AT" altLang="de-DE" sz="1800" b="0" dirty="0" err="1"/>
              <a:t>Ortsdurchfahrten</a:t>
            </a:r>
            <a:endParaRPr lang="de-AT" altLang="de-DE" sz="1800" b="0" dirty="0"/>
          </a:p>
          <a:p>
            <a:pPr>
              <a:buFont typeface="Wingdings" panose="05000000000000000000" pitchFamily="2" charset="2"/>
              <a:buChar char="§"/>
            </a:pPr>
            <a:r>
              <a:rPr lang="de-AT" altLang="de-DE" sz="1800" b="0" dirty="0"/>
              <a:t>Lärm und Abgase</a:t>
            </a:r>
          </a:p>
          <a:p>
            <a:pPr>
              <a:buFont typeface="Wingdings" panose="05000000000000000000" pitchFamily="2" charset="2"/>
              <a:buChar char="§"/>
            </a:pPr>
            <a:r>
              <a:rPr lang="de-AT" altLang="de-DE" sz="1800" b="0" dirty="0"/>
              <a:t>Schäden auf Straßen</a:t>
            </a:r>
          </a:p>
          <a:p>
            <a:pPr>
              <a:buFont typeface="Wingdings" panose="05000000000000000000" pitchFamily="2" charset="2"/>
              <a:buChar char="§"/>
              <a:tabLst>
                <a:tab pos="361950" algn="l"/>
              </a:tabLst>
            </a:pPr>
            <a:r>
              <a:rPr lang="de-AT" altLang="de-DE" sz="1800" b="0" dirty="0"/>
              <a:t>Unfälle</a:t>
            </a:r>
            <a:endParaRPr altLang="de-DE" sz="1800" b="0" dirty="0"/>
          </a:p>
        </p:txBody>
      </p:sp>
      <p:sp>
        <p:nvSpPr>
          <p:cNvPr id="4" name="Titel 1"/>
          <p:cNvSpPr txBox="1">
            <a:spLocks/>
          </p:cNvSpPr>
          <p:nvPr/>
        </p:nvSpPr>
        <p:spPr bwMode="auto">
          <a:xfrm>
            <a:off x="1854233" y="1694813"/>
            <a:ext cx="558141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r>
              <a:rPr lang="de-AT" altLang="de-DE" sz="1800" dirty="0"/>
              <a:t>Personenverkehr</a:t>
            </a:r>
            <a:r>
              <a:rPr lang="de-AT" altLang="de-DE" sz="1800" b="0" dirty="0"/>
              <a:t> (Urlauberinnen und Urlauber) und </a:t>
            </a:r>
            <a:br>
              <a:rPr lang="de-AT" altLang="de-DE" sz="1800" b="0" dirty="0"/>
            </a:br>
            <a:r>
              <a:rPr lang="de-AT" altLang="de-DE" sz="1800" dirty="0"/>
              <a:t>Lkw-Verkehr</a:t>
            </a:r>
            <a:r>
              <a:rPr lang="de-AT" altLang="de-DE" sz="1800" b="0" dirty="0"/>
              <a:t> (Gütertransport)</a:t>
            </a:r>
          </a:p>
        </p:txBody>
      </p:sp>
      <p:sp>
        <p:nvSpPr>
          <p:cNvPr id="5" name="Inhaltsplatzhalter 2"/>
          <p:cNvSpPr txBox="1">
            <a:spLocks/>
          </p:cNvSpPr>
          <p:nvPr/>
        </p:nvSpPr>
        <p:spPr bwMode="auto">
          <a:xfrm>
            <a:off x="4716016" y="3276904"/>
            <a:ext cx="3528391" cy="2960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charset="0"/>
              <a:buNone/>
            </a:pPr>
            <a:r>
              <a:rPr lang="de-AT" altLang="de-DE" sz="1800" dirty="0"/>
              <a:t>mögliche Lösung:</a:t>
            </a:r>
          </a:p>
          <a:p>
            <a:pPr marL="0" indent="0">
              <a:buFont typeface="Arial" charset="0"/>
              <a:buNone/>
            </a:pPr>
            <a:endParaRPr lang="de-AT" altLang="de-DE" sz="1800" b="0" dirty="0"/>
          </a:p>
          <a:p>
            <a:pPr marL="0" indent="0" algn="ctr">
              <a:buNone/>
            </a:pPr>
            <a:r>
              <a:rPr lang="de-AT" altLang="de-DE" sz="1800" dirty="0"/>
              <a:t>günstigere Tarife </a:t>
            </a:r>
            <a:r>
              <a:rPr lang="de-AT" altLang="de-DE" sz="1800" b="0" dirty="0"/>
              <a:t>(</a:t>
            </a:r>
            <a:r>
              <a:rPr lang="de-AT" altLang="de-DE" sz="1800" b="0" dirty="0" err="1"/>
              <a:t>KlimaTicket</a:t>
            </a:r>
            <a:r>
              <a:rPr lang="de-AT" altLang="de-DE" sz="1800" b="0" dirty="0"/>
              <a:t> …)</a:t>
            </a:r>
          </a:p>
          <a:p>
            <a:pPr marL="0" indent="0" algn="ctr">
              <a:buNone/>
            </a:pPr>
            <a:r>
              <a:rPr lang="de-AT" altLang="de-DE" sz="1800"/>
              <a:t>mehr Bahnverbindungen</a:t>
            </a:r>
            <a:endParaRPr lang="de-AT" altLang="de-DE" sz="1800" dirty="0"/>
          </a:p>
          <a:p>
            <a:pPr marL="0" indent="0" algn="ctr">
              <a:buNone/>
            </a:pPr>
            <a:r>
              <a:rPr lang="de-AT" altLang="de-DE" sz="1800" dirty="0"/>
              <a:t>Ausbau des Schienennetzes</a:t>
            </a:r>
          </a:p>
          <a:p>
            <a:pPr marL="0" indent="0" algn="ctr">
              <a:buFont typeface="Arial" charset="0"/>
              <a:buNone/>
            </a:pPr>
            <a:endParaRPr lang="de-AT" altLang="de-DE" sz="1800" dirty="0"/>
          </a:p>
          <a:p>
            <a:pPr marL="0" indent="0" algn="ctr">
              <a:buFont typeface="Arial" charset="0"/>
              <a:buNone/>
            </a:pPr>
            <a:r>
              <a:rPr lang="de-AT" altLang="de-DE" sz="1800" dirty="0"/>
              <a:t>rollende Landstraße</a:t>
            </a:r>
          </a:p>
          <a:p>
            <a:pPr marL="0" indent="0" algn="ctr">
              <a:buFont typeface="Arial" charset="0"/>
              <a:buNone/>
            </a:pPr>
            <a:r>
              <a:rPr lang="de-AT" altLang="de-DE" sz="1800" b="0" dirty="0"/>
              <a:t>Verlagerung des Lkw-Verkehrs von der Straße auf die Schiene</a:t>
            </a:r>
          </a:p>
          <a:p>
            <a:pPr marL="0" indent="0" algn="ctr">
              <a:buFont typeface="Arial" charset="0"/>
              <a:buNone/>
            </a:pPr>
            <a:endParaRPr lang="de-AT" altLang="de-DE" sz="1800" b="0" dirty="0"/>
          </a:p>
        </p:txBody>
      </p:sp>
      <p:sp>
        <p:nvSpPr>
          <p:cNvPr id="11" name="Titel 1"/>
          <p:cNvSpPr txBox="1">
            <a:spLocks/>
          </p:cNvSpPr>
          <p:nvPr/>
        </p:nvSpPr>
        <p:spPr bwMode="auto">
          <a:xfrm>
            <a:off x="1854233" y="2341144"/>
            <a:ext cx="54002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a:lstStyle>
          <a:p>
            <a:r>
              <a:rPr lang="de-AT" altLang="de-DE" sz="1800" b="0" dirty="0"/>
              <a:t>Start und Ziel der Fahrt liegen </a:t>
            </a:r>
            <a:r>
              <a:rPr lang="de-AT" altLang="de-DE" sz="1800" dirty="0"/>
              <a:t>nicht</a:t>
            </a:r>
            <a:r>
              <a:rPr lang="de-AT" altLang="de-DE" sz="1800" b="0" dirty="0"/>
              <a:t> in Österreich.</a:t>
            </a:r>
          </a:p>
          <a:p>
            <a:r>
              <a:rPr lang="de-AT" altLang="de-DE" sz="1800" b="0" dirty="0"/>
              <a:t>Durch Österreich wird durchgefahren.</a:t>
            </a:r>
          </a:p>
        </p:txBody>
      </p:sp>
      <p:sp>
        <p:nvSpPr>
          <p:cNvPr id="8" name="Rechteck 7"/>
          <p:cNvSpPr/>
          <p:nvPr/>
        </p:nvSpPr>
        <p:spPr>
          <a:xfrm>
            <a:off x="683569" y="3189546"/>
            <a:ext cx="3895674" cy="3047766"/>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
        <p:nvSpPr>
          <p:cNvPr id="13" name="Rechteck 12"/>
          <p:cNvSpPr/>
          <p:nvPr/>
        </p:nvSpPr>
        <p:spPr>
          <a:xfrm>
            <a:off x="4609145" y="3189545"/>
            <a:ext cx="3707271" cy="3047767"/>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
        <p:nvSpPr>
          <p:cNvPr id="16" name="Pfeil nach unten 15"/>
          <p:cNvSpPr/>
          <p:nvPr/>
        </p:nvSpPr>
        <p:spPr>
          <a:xfrm>
            <a:off x="6354768" y="3687114"/>
            <a:ext cx="108012" cy="18002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
        <p:nvSpPr>
          <p:cNvPr id="17" name="Pfeil nach unten 16"/>
          <p:cNvSpPr/>
          <p:nvPr/>
        </p:nvSpPr>
        <p:spPr>
          <a:xfrm>
            <a:off x="6408774" y="4983167"/>
            <a:ext cx="108012" cy="180020"/>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A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75">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075">
                                            <p:txEl>
                                              <p:pRg st="1" end="1"/>
                                            </p:txEl>
                                          </p:spTgt>
                                        </p:tgtEl>
                                        <p:attrNameLst>
                                          <p:attrName>style.visibility</p:attrName>
                                        </p:attrNameLst>
                                      </p:cBhvr>
                                      <p:to>
                                        <p:strVal val="visible"/>
                                      </p:to>
                                    </p:set>
                                    <p:anim calcmode="lin" valueType="num">
                                      <p:cBhvr additive="base">
                                        <p:cTn id="27" dur="500" fill="hold"/>
                                        <p:tgtEl>
                                          <p:spTgt spid="3075">
                                            <p:txEl>
                                              <p:pRg st="1" end="1"/>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0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3075">
                                            <p:txEl>
                                              <p:pRg st="2" end="2"/>
                                            </p:txEl>
                                          </p:spTgt>
                                        </p:tgtEl>
                                        <p:attrNameLst>
                                          <p:attrName>style.visibility</p:attrName>
                                        </p:attrNameLst>
                                      </p:cBhvr>
                                      <p:to>
                                        <p:strVal val="visible"/>
                                      </p:to>
                                    </p:set>
                                    <p:anim calcmode="lin" valueType="num">
                                      <p:cBhvr additive="base">
                                        <p:cTn id="33"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30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3075">
                                            <p:txEl>
                                              <p:pRg st="3" end="3"/>
                                            </p:txEl>
                                          </p:spTgt>
                                        </p:tgtEl>
                                        <p:attrNameLst>
                                          <p:attrName>style.visibility</p:attrName>
                                        </p:attrNameLst>
                                      </p:cBhvr>
                                      <p:to>
                                        <p:strVal val="visible"/>
                                      </p:to>
                                    </p:set>
                                    <p:anim calcmode="lin" valueType="num">
                                      <p:cBhvr additive="base">
                                        <p:cTn id="39" dur="500" fill="hold"/>
                                        <p:tgtEl>
                                          <p:spTgt spid="3075">
                                            <p:txEl>
                                              <p:pRg st="3" end="3"/>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307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3075">
                                            <p:txEl>
                                              <p:pRg st="4" end="4"/>
                                            </p:txEl>
                                          </p:spTgt>
                                        </p:tgtEl>
                                        <p:attrNameLst>
                                          <p:attrName>style.visibility</p:attrName>
                                        </p:attrNameLst>
                                      </p:cBhvr>
                                      <p:to>
                                        <p:strVal val="visible"/>
                                      </p:to>
                                    </p:set>
                                    <p:anim calcmode="lin" valueType="num">
                                      <p:cBhvr additive="base">
                                        <p:cTn id="45" dur="500" fill="hold"/>
                                        <p:tgtEl>
                                          <p:spTgt spid="3075">
                                            <p:txEl>
                                              <p:pRg st="4" end="4"/>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307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nodeType="clickEffect">
                                  <p:stCondLst>
                                    <p:cond delay="0"/>
                                  </p:stCondLst>
                                  <p:childTnLst>
                                    <p:set>
                                      <p:cBhvr>
                                        <p:cTn id="50" dur="1" fill="hold">
                                          <p:stCondLst>
                                            <p:cond delay="0"/>
                                          </p:stCondLst>
                                        </p:cTn>
                                        <p:tgtEl>
                                          <p:spTgt spid="3075">
                                            <p:txEl>
                                              <p:pRg st="5" end="5"/>
                                            </p:txEl>
                                          </p:spTgt>
                                        </p:tgtEl>
                                        <p:attrNameLst>
                                          <p:attrName>style.visibility</p:attrName>
                                        </p:attrNameLst>
                                      </p:cBhvr>
                                      <p:to>
                                        <p:strVal val="visible"/>
                                      </p:to>
                                    </p:set>
                                    <p:anim calcmode="lin" valueType="num">
                                      <p:cBhvr additive="base">
                                        <p:cTn id="51" dur="500" fill="hold"/>
                                        <p:tgtEl>
                                          <p:spTgt spid="3075">
                                            <p:txEl>
                                              <p:pRg st="5" end="5"/>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07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3075">
                                            <p:txEl>
                                              <p:pRg st="6" end="6"/>
                                            </p:txEl>
                                          </p:spTgt>
                                        </p:tgtEl>
                                        <p:attrNameLst>
                                          <p:attrName>style.visibility</p:attrName>
                                        </p:attrNameLst>
                                      </p:cBhvr>
                                      <p:to>
                                        <p:strVal val="visible"/>
                                      </p:to>
                                    </p:set>
                                    <p:anim calcmode="lin" valueType="num">
                                      <p:cBhvr additive="base">
                                        <p:cTn id="57" dur="500" fill="hold"/>
                                        <p:tgtEl>
                                          <p:spTgt spid="3075">
                                            <p:txEl>
                                              <p:pRg st="6" end="6"/>
                                            </p:txEl>
                                          </p:spTgt>
                                        </p:tgtEl>
                                        <p:attrNameLst>
                                          <p:attrName>ppt_x</p:attrName>
                                        </p:attrNameLst>
                                      </p:cBhvr>
                                      <p:tavLst>
                                        <p:tav tm="0">
                                          <p:val>
                                            <p:strVal val="0-#ppt_w/2"/>
                                          </p:val>
                                        </p:tav>
                                        <p:tav tm="100000">
                                          <p:val>
                                            <p:strVal val="#ppt_x"/>
                                          </p:val>
                                        </p:tav>
                                      </p:tavLst>
                                    </p:anim>
                                    <p:anim calcmode="lin" valueType="num">
                                      <p:cBhvr additive="base">
                                        <p:cTn id="58" dur="500" fill="hold"/>
                                        <p:tgtEl>
                                          <p:spTgt spid="3075">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7"/>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8" grpId="0" animBg="1"/>
      <p:bldP spid="13" grpId="0" animBg="1"/>
      <p:bldP spid="16"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7544" y="836712"/>
            <a:ext cx="3744912" cy="4752975"/>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„Werden wir überrollt?“ auf den Seiten 66 und 67 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Einstieg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242</Words>
  <Application>Microsoft Office PowerPoint</Application>
  <PresentationFormat>Bildschirmpräsentation (4:3)</PresentationFormat>
  <Paragraphs>36</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Transitverkehr durch Österreich</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211</cp:revision>
  <dcterms:created xsi:type="dcterms:W3CDTF">2013-10-08T07:58:50Z</dcterms:created>
  <dcterms:modified xsi:type="dcterms:W3CDTF">2025-01-06T12:46:02Z</dcterms:modified>
</cp:coreProperties>
</file>