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93" r:id="rId2"/>
    <p:sldId id="294" r:id="rId3"/>
    <p:sldId id="295" r:id="rId4"/>
    <p:sldId id="296" r:id="rId5"/>
    <p:sldId id="297" r:id="rId6"/>
    <p:sldId id="298" r:id="rId7"/>
    <p:sldId id="299" r:id="rId8"/>
    <p:sldId id="301" r:id="rId9"/>
    <p:sldId id="302" r:id="rId10"/>
    <p:sldId id="304" r:id="rId11"/>
    <p:sldId id="292" r:id="rId12"/>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3385">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0A0A"/>
    <a:srgbClr val="FFCC00"/>
    <a:srgbClr val="FF9933"/>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6" d="100"/>
          <a:sy n="106" d="100"/>
        </p:scale>
        <p:origin x="1710" y="108"/>
      </p:cViewPr>
      <p:guideLst>
        <p:guide orient="horz" pos="3385"/>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58F7BCAF-0651-8367-7CC7-B24F71FBD21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9C17F76-422B-3F58-98A9-AACBF58585DB}"/>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4F2B18A-8C1F-4D7A-8CA6-43A0C66032CA}" type="datetimeFigureOut">
              <a:rPr lang="de-AT"/>
              <a:pPr>
                <a:defRPr/>
              </a:pPr>
              <a:t>06.08.2026</a:t>
            </a:fld>
            <a:endParaRPr lang="de-AT"/>
          </a:p>
        </p:txBody>
      </p:sp>
      <p:sp>
        <p:nvSpPr>
          <p:cNvPr id="4" name="Fußzeilenplatzhalter 3">
            <a:extLst>
              <a:ext uri="{FF2B5EF4-FFF2-40B4-BE49-F238E27FC236}">
                <a16:creationId xmlns:a16="http://schemas.microsoft.com/office/drawing/2014/main" id="{530B8DF3-2E19-F72E-DCD3-1E6F3BE30EE7}"/>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0C06FC03-4C42-6A3A-BDBC-0B3B51F2CB69}"/>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0AD56AA-2AFA-41E5-911A-7A2512FE453B}"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9B4428C-60F1-96EB-7416-C4BCB36D9AE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2FD9E3DB-10A8-1B85-B995-4702797357B3}"/>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39D7640-21D7-4072-828C-0258DBBC7BD0}" type="datetimeFigureOut">
              <a:rPr lang="de-AT"/>
              <a:pPr>
                <a:defRPr/>
              </a:pPr>
              <a:t>06.08.2026</a:t>
            </a:fld>
            <a:endParaRPr lang="de-AT"/>
          </a:p>
        </p:txBody>
      </p:sp>
      <p:sp>
        <p:nvSpPr>
          <p:cNvPr id="4" name="Folienbildplatzhalter 3">
            <a:extLst>
              <a:ext uri="{FF2B5EF4-FFF2-40B4-BE49-F238E27FC236}">
                <a16:creationId xmlns:a16="http://schemas.microsoft.com/office/drawing/2014/main" id="{0D62AA9B-2E9C-D1D1-770E-BE8C3CC36CB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3149D83E-50F0-03D7-E543-7C82E02DD9F2}"/>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CD174D15-06B3-0432-547A-57091BA43E30}"/>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1B46E576-8286-49B8-5738-8367C0498FE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EB9A5AB-D87D-4835-917C-39A51F62F6BA}"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60891384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188D92C1-1FBC-8547-7B51-084C7C850DD8}"/>
              </a:ext>
            </a:extLst>
          </p:cNvPr>
          <p:cNvSpPr>
            <a:spLocks noGrp="1"/>
          </p:cNvSpPr>
          <p:nvPr>
            <p:ph type="dt" sz="half" idx="10"/>
          </p:nvPr>
        </p:nvSpPr>
        <p:spPr/>
        <p:txBody>
          <a:bodyPr/>
          <a:lstStyle>
            <a:lvl1pPr>
              <a:defRPr/>
            </a:lvl1pPr>
          </a:lstStyle>
          <a:p>
            <a:pPr>
              <a:defRPr/>
            </a:pPr>
            <a:fld id="{D056FF32-66E1-48C6-9810-2D4AF57D4E21}" type="datetimeFigureOut">
              <a:rPr lang="de-AT"/>
              <a:pPr>
                <a:defRPr/>
              </a:pPr>
              <a:t>06.08.2026</a:t>
            </a:fld>
            <a:endParaRPr lang="de-AT"/>
          </a:p>
        </p:txBody>
      </p:sp>
      <p:sp>
        <p:nvSpPr>
          <p:cNvPr id="5" name="Fußzeilenplatzhalter 4">
            <a:extLst>
              <a:ext uri="{FF2B5EF4-FFF2-40B4-BE49-F238E27FC236}">
                <a16:creationId xmlns:a16="http://schemas.microsoft.com/office/drawing/2014/main" id="{47BB0B0C-210F-5C12-169D-E9C154E220F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276BD8C-4771-AE10-DC3C-410245D37EB2}"/>
              </a:ext>
            </a:extLst>
          </p:cNvPr>
          <p:cNvSpPr>
            <a:spLocks noGrp="1"/>
          </p:cNvSpPr>
          <p:nvPr>
            <p:ph type="sldNum" sz="quarter" idx="12"/>
          </p:nvPr>
        </p:nvSpPr>
        <p:spPr/>
        <p:txBody>
          <a:bodyPr/>
          <a:lstStyle>
            <a:lvl1pPr>
              <a:defRPr/>
            </a:lvl1pPr>
          </a:lstStyle>
          <a:p>
            <a:fld id="{AF377CC6-9AB4-4C49-B5DE-90743F5E8A1A}" type="slidenum">
              <a:rPr lang="de-AT" altLang="de-DE"/>
              <a:pPr/>
              <a:t>‹Nr.›</a:t>
            </a:fld>
            <a:endParaRPr lang="de-AT" altLang="de-DE"/>
          </a:p>
        </p:txBody>
      </p:sp>
    </p:spTree>
    <p:extLst>
      <p:ext uri="{BB962C8B-B14F-4D97-AF65-F5344CB8AC3E}">
        <p14:creationId xmlns:p14="http://schemas.microsoft.com/office/powerpoint/2010/main" val="2474678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58966B2-4B63-6B69-61EC-544971177686}"/>
              </a:ext>
            </a:extLst>
          </p:cNvPr>
          <p:cNvSpPr>
            <a:spLocks noGrp="1"/>
          </p:cNvSpPr>
          <p:nvPr>
            <p:ph type="dt" sz="half" idx="10"/>
          </p:nvPr>
        </p:nvSpPr>
        <p:spPr/>
        <p:txBody>
          <a:bodyPr/>
          <a:lstStyle>
            <a:lvl1pPr>
              <a:defRPr/>
            </a:lvl1pPr>
          </a:lstStyle>
          <a:p>
            <a:pPr>
              <a:defRPr/>
            </a:pPr>
            <a:fld id="{BD7748AB-6B1C-4D64-8074-BD7F0E3023FD}" type="datetimeFigureOut">
              <a:rPr lang="de-AT"/>
              <a:pPr>
                <a:defRPr/>
              </a:pPr>
              <a:t>06.08.2026</a:t>
            </a:fld>
            <a:endParaRPr lang="de-AT"/>
          </a:p>
        </p:txBody>
      </p:sp>
      <p:sp>
        <p:nvSpPr>
          <p:cNvPr id="5" name="Fußzeilenplatzhalter 4">
            <a:extLst>
              <a:ext uri="{FF2B5EF4-FFF2-40B4-BE49-F238E27FC236}">
                <a16:creationId xmlns:a16="http://schemas.microsoft.com/office/drawing/2014/main" id="{72B9C702-9F88-A793-2B52-994A6A555C7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BB927424-D3D0-AA4E-E437-B0306CE20DB0}"/>
              </a:ext>
            </a:extLst>
          </p:cNvPr>
          <p:cNvSpPr>
            <a:spLocks noGrp="1"/>
          </p:cNvSpPr>
          <p:nvPr>
            <p:ph type="sldNum" sz="quarter" idx="12"/>
          </p:nvPr>
        </p:nvSpPr>
        <p:spPr/>
        <p:txBody>
          <a:bodyPr/>
          <a:lstStyle>
            <a:lvl1pPr>
              <a:defRPr/>
            </a:lvl1pPr>
          </a:lstStyle>
          <a:p>
            <a:fld id="{6196C303-C0F1-47D1-A326-BE231CFF66E3}" type="slidenum">
              <a:rPr lang="de-AT" altLang="de-DE"/>
              <a:pPr/>
              <a:t>‹Nr.›</a:t>
            </a:fld>
            <a:endParaRPr lang="de-AT" altLang="de-DE"/>
          </a:p>
        </p:txBody>
      </p:sp>
    </p:spTree>
    <p:extLst>
      <p:ext uri="{BB962C8B-B14F-4D97-AF65-F5344CB8AC3E}">
        <p14:creationId xmlns:p14="http://schemas.microsoft.com/office/powerpoint/2010/main" val="999243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52176A82-E694-5A28-DA82-2A044753C3FE}"/>
              </a:ext>
            </a:extLst>
          </p:cNvPr>
          <p:cNvSpPr>
            <a:spLocks noGrp="1"/>
          </p:cNvSpPr>
          <p:nvPr>
            <p:ph type="dt" sz="half" idx="10"/>
          </p:nvPr>
        </p:nvSpPr>
        <p:spPr/>
        <p:txBody>
          <a:bodyPr/>
          <a:lstStyle>
            <a:lvl1pPr>
              <a:defRPr/>
            </a:lvl1pPr>
          </a:lstStyle>
          <a:p>
            <a:pPr>
              <a:defRPr/>
            </a:pPr>
            <a:fld id="{9578881A-13E4-4463-9080-3F8FA0364A0A}" type="datetimeFigureOut">
              <a:rPr lang="de-AT"/>
              <a:pPr>
                <a:defRPr/>
              </a:pPr>
              <a:t>06.08.2026</a:t>
            </a:fld>
            <a:endParaRPr lang="de-AT"/>
          </a:p>
        </p:txBody>
      </p:sp>
      <p:sp>
        <p:nvSpPr>
          <p:cNvPr id="5" name="Fußzeilenplatzhalter 4">
            <a:extLst>
              <a:ext uri="{FF2B5EF4-FFF2-40B4-BE49-F238E27FC236}">
                <a16:creationId xmlns:a16="http://schemas.microsoft.com/office/drawing/2014/main" id="{11683880-2E59-989D-5BA6-AFB55EB5BF7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1CE5E9E-C8B2-947E-E1BB-6D2978DF3C3C}"/>
              </a:ext>
            </a:extLst>
          </p:cNvPr>
          <p:cNvSpPr>
            <a:spLocks noGrp="1"/>
          </p:cNvSpPr>
          <p:nvPr>
            <p:ph type="sldNum" sz="quarter" idx="12"/>
          </p:nvPr>
        </p:nvSpPr>
        <p:spPr>
          <a:xfrm>
            <a:off x="6659563" y="6308725"/>
            <a:ext cx="2133600" cy="365125"/>
          </a:xfrm>
        </p:spPr>
        <p:txBody>
          <a:bodyPr/>
          <a:lstStyle>
            <a:lvl1pPr>
              <a:defRPr/>
            </a:lvl1pPr>
          </a:lstStyle>
          <a:p>
            <a:fld id="{FC0E52A7-318C-4DE0-9DC5-F5786FD58DFA}" type="slidenum">
              <a:rPr lang="de-AT" altLang="de-DE"/>
              <a:pPr/>
              <a:t>‹Nr.›</a:t>
            </a:fld>
            <a:endParaRPr lang="de-AT" altLang="de-DE"/>
          </a:p>
        </p:txBody>
      </p:sp>
    </p:spTree>
    <p:extLst>
      <p:ext uri="{BB962C8B-B14F-4D97-AF65-F5344CB8AC3E}">
        <p14:creationId xmlns:p14="http://schemas.microsoft.com/office/powerpoint/2010/main" val="1499439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A885B376-3F17-8816-5E1A-9E6E4556C555}"/>
              </a:ext>
            </a:extLst>
          </p:cNvPr>
          <p:cNvSpPr>
            <a:spLocks noGrp="1"/>
          </p:cNvSpPr>
          <p:nvPr>
            <p:ph type="dt" sz="half" idx="10"/>
          </p:nvPr>
        </p:nvSpPr>
        <p:spPr/>
        <p:txBody>
          <a:bodyPr/>
          <a:lstStyle>
            <a:lvl1pPr>
              <a:defRPr/>
            </a:lvl1pPr>
          </a:lstStyle>
          <a:p>
            <a:pPr>
              <a:defRPr/>
            </a:pPr>
            <a:fld id="{80A27556-57EA-415E-9295-008769B4B49F}" type="datetimeFigureOut">
              <a:rPr lang="de-AT"/>
              <a:pPr>
                <a:defRPr/>
              </a:pPr>
              <a:t>06.08.2026</a:t>
            </a:fld>
            <a:endParaRPr lang="de-AT"/>
          </a:p>
        </p:txBody>
      </p:sp>
      <p:sp>
        <p:nvSpPr>
          <p:cNvPr id="5" name="Fußzeilenplatzhalter 4">
            <a:extLst>
              <a:ext uri="{FF2B5EF4-FFF2-40B4-BE49-F238E27FC236}">
                <a16:creationId xmlns:a16="http://schemas.microsoft.com/office/drawing/2014/main" id="{D82B9E27-7346-6998-EB35-C1FB5D31057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20E9584-EB23-3B28-6534-7A293F0A962B}"/>
              </a:ext>
            </a:extLst>
          </p:cNvPr>
          <p:cNvSpPr>
            <a:spLocks noGrp="1"/>
          </p:cNvSpPr>
          <p:nvPr>
            <p:ph type="sldNum" sz="quarter" idx="12"/>
          </p:nvPr>
        </p:nvSpPr>
        <p:spPr/>
        <p:txBody>
          <a:bodyPr/>
          <a:lstStyle>
            <a:lvl1pPr>
              <a:defRPr/>
            </a:lvl1pPr>
          </a:lstStyle>
          <a:p>
            <a:fld id="{FEAEE763-715C-4234-92F3-D4E624DCF936}" type="slidenum">
              <a:rPr lang="de-AT" altLang="de-DE"/>
              <a:pPr/>
              <a:t>‹Nr.›</a:t>
            </a:fld>
            <a:endParaRPr lang="de-AT" altLang="de-DE"/>
          </a:p>
        </p:txBody>
      </p:sp>
    </p:spTree>
    <p:extLst>
      <p:ext uri="{BB962C8B-B14F-4D97-AF65-F5344CB8AC3E}">
        <p14:creationId xmlns:p14="http://schemas.microsoft.com/office/powerpoint/2010/main" val="453348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Tree>
    <p:extLst>
      <p:ext uri="{BB962C8B-B14F-4D97-AF65-F5344CB8AC3E}">
        <p14:creationId xmlns:p14="http://schemas.microsoft.com/office/powerpoint/2010/main" val="538885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2C508BB6-F0A3-EA5C-5F92-C7B5E129F751}"/>
              </a:ext>
            </a:extLst>
          </p:cNvPr>
          <p:cNvSpPr>
            <a:spLocks noGrp="1"/>
          </p:cNvSpPr>
          <p:nvPr>
            <p:ph type="dt" sz="half" idx="10"/>
          </p:nvPr>
        </p:nvSpPr>
        <p:spPr/>
        <p:txBody>
          <a:bodyPr/>
          <a:lstStyle>
            <a:lvl1pPr>
              <a:defRPr/>
            </a:lvl1pPr>
          </a:lstStyle>
          <a:p>
            <a:pPr>
              <a:defRPr/>
            </a:pPr>
            <a:fld id="{3AA17022-62F9-4396-A984-97D68F385A75}" type="datetimeFigureOut">
              <a:rPr lang="de-AT"/>
              <a:pPr>
                <a:defRPr/>
              </a:pPr>
              <a:t>06.08.2026</a:t>
            </a:fld>
            <a:endParaRPr lang="de-AT"/>
          </a:p>
        </p:txBody>
      </p:sp>
      <p:sp>
        <p:nvSpPr>
          <p:cNvPr id="8" name="Fußzeilenplatzhalter 4">
            <a:extLst>
              <a:ext uri="{FF2B5EF4-FFF2-40B4-BE49-F238E27FC236}">
                <a16:creationId xmlns:a16="http://schemas.microsoft.com/office/drawing/2014/main" id="{B154E43A-5B4B-1597-7D97-039C3F5861C7}"/>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FDEDED3B-2AA2-3E9C-7463-C4FE646839AE}"/>
              </a:ext>
            </a:extLst>
          </p:cNvPr>
          <p:cNvSpPr>
            <a:spLocks noGrp="1"/>
          </p:cNvSpPr>
          <p:nvPr>
            <p:ph type="sldNum" sz="quarter" idx="12"/>
          </p:nvPr>
        </p:nvSpPr>
        <p:spPr/>
        <p:txBody>
          <a:bodyPr/>
          <a:lstStyle>
            <a:lvl1pPr>
              <a:defRPr/>
            </a:lvl1pPr>
          </a:lstStyle>
          <a:p>
            <a:fld id="{CE16A2F6-6448-4F3C-8110-C1045DA5CB83}" type="slidenum">
              <a:rPr lang="de-AT" altLang="de-DE"/>
              <a:pPr/>
              <a:t>‹Nr.›</a:t>
            </a:fld>
            <a:endParaRPr lang="de-AT" altLang="de-DE"/>
          </a:p>
        </p:txBody>
      </p:sp>
    </p:spTree>
    <p:extLst>
      <p:ext uri="{BB962C8B-B14F-4D97-AF65-F5344CB8AC3E}">
        <p14:creationId xmlns:p14="http://schemas.microsoft.com/office/powerpoint/2010/main" val="4196584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42E52DC9-D5E6-8E31-94BD-CB2BF47A52F0}"/>
              </a:ext>
            </a:extLst>
          </p:cNvPr>
          <p:cNvSpPr>
            <a:spLocks noGrp="1"/>
          </p:cNvSpPr>
          <p:nvPr>
            <p:ph type="dt" sz="half" idx="10"/>
          </p:nvPr>
        </p:nvSpPr>
        <p:spPr/>
        <p:txBody>
          <a:bodyPr/>
          <a:lstStyle>
            <a:lvl1pPr>
              <a:defRPr/>
            </a:lvl1pPr>
          </a:lstStyle>
          <a:p>
            <a:pPr>
              <a:defRPr/>
            </a:pPr>
            <a:fld id="{7615BCEA-2632-4BCA-88AF-6E85338CBD09}" type="datetimeFigureOut">
              <a:rPr lang="de-AT"/>
              <a:pPr>
                <a:defRPr/>
              </a:pPr>
              <a:t>06.08.2026</a:t>
            </a:fld>
            <a:endParaRPr lang="de-AT"/>
          </a:p>
        </p:txBody>
      </p:sp>
      <p:sp>
        <p:nvSpPr>
          <p:cNvPr id="4" name="Fußzeilenplatzhalter 4">
            <a:extLst>
              <a:ext uri="{FF2B5EF4-FFF2-40B4-BE49-F238E27FC236}">
                <a16:creationId xmlns:a16="http://schemas.microsoft.com/office/drawing/2014/main" id="{CC568F0D-EBA0-C649-9194-1FB3C4B7FC79}"/>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64878D48-21C9-E223-F37A-9C651879C325}"/>
              </a:ext>
            </a:extLst>
          </p:cNvPr>
          <p:cNvSpPr>
            <a:spLocks noGrp="1"/>
          </p:cNvSpPr>
          <p:nvPr>
            <p:ph type="sldNum" sz="quarter" idx="12"/>
          </p:nvPr>
        </p:nvSpPr>
        <p:spPr/>
        <p:txBody>
          <a:bodyPr/>
          <a:lstStyle>
            <a:lvl1pPr>
              <a:defRPr/>
            </a:lvl1pPr>
          </a:lstStyle>
          <a:p>
            <a:fld id="{65285ABF-5D96-4A20-B964-AF407CB94B65}" type="slidenum">
              <a:rPr lang="de-AT" altLang="de-DE"/>
              <a:pPr/>
              <a:t>‹Nr.›</a:t>
            </a:fld>
            <a:endParaRPr lang="de-AT" altLang="de-DE"/>
          </a:p>
        </p:txBody>
      </p:sp>
    </p:spTree>
    <p:extLst>
      <p:ext uri="{BB962C8B-B14F-4D97-AF65-F5344CB8AC3E}">
        <p14:creationId xmlns:p14="http://schemas.microsoft.com/office/powerpoint/2010/main" val="3886573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ABE6F492-714D-7E52-E137-9F9940588DCC}"/>
              </a:ext>
            </a:extLst>
          </p:cNvPr>
          <p:cNvSpPr>
            <a:spLocks noGrp="1"/>
          </p:cNvSpPr>
          <p:nvPr>
            <p:ph type="dt" sz="half" idx="10"/>
          </p:nvPr>
        </p:nvSpPr>
        <p:spPr/>
        <p:txBody>
          <a:bodyPr/>
          <a:lstStyle>
            <a:lvl1pPr>
              <a:defRPr/>
            </a:lvl1pPr>
          </a:lstStyle>
          <a:p>
            <a:pPr>
              <a:defRPr/>
            </a:pPr>
            <a:fld id="{6A487B7E-E438-440F-9C96-E26A24BE4B8B}" type="datetimeFigureOut">
              <a:rPr lang="de-AT"/>
              <a:pPr>
                <a:defRPr/>
              </a:pPr>
              <a:t>06.08.2026</a:t>
            </a:fld>
            <a:endParaRPr lang="de-AT"/>
          </a:p>
        </p:txBody>
      </p:sp>
      <p:sp>
        <p:nvSpPr>
          <p:cNvPr id="3" name="Fußzeilenplatzhalter 4">
            <a:extLst>
              <a:ext uri="{FF2B5EF4-FFF2-40B4-BE49-F238E27FC236}">
                <a16:creationId xmlns:a16="http://schemas.microsoft.com/office/drawing/2014/main" id="{5E6B22BD-AE3F-6468-969F-78879F7B1729}"/>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CBFF92E6-B4C7-B398-4CFA-9C272EB3FA11}"/>
              </a:ext>
            </a:extLst>
          </p:cNvPr>
          <p:cNvSpPr>
            <a:spLocks noGrp="1"/>
          </p:cNvSpPr>
          <p:nvPr>
            <p:ph type="sldNum" sz="quarter" idx="12"/>
          </p:nvPr>
        </p:nvSpPr>
        <p:spPr/>
        <p:txBody>
          <a:bodyPr/>
          <a:lstStyle>
            <a:lvl1pPr>
              <a:defRPr/>
            </a:lvl1pPr>
          </a:lstStyle>
          <a:p>
            <a:fld id="{90031528-70E0-472F-B54C-9D73BD34F44E}" type="slidenum">
              <a:rPr lang="de-AT" altLang="de-DE"/>
              <a:pPr/>
              <a:t>‹Nr.›</a:t>
            </a:fld>
            <a:endParaRPr lang="de-AT" altLang="de-DE"/>
          </a:p>
        </p:txBody>
      </p:sp>
    </p:spTree>
    <p:extLst>
      <p:ext uri="{BB962C8B-B14F-4D97-AF65-F5344CB8AC3E}">
        <p14:creationId xmlns:p14="http://schemas.microsoft.com/office/powerpoint/2010/main" val="2341519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95D1EBE-3BB7-304C-1832-2FA40F8F54A5}"/>
              </a:ext>
            </a:extLst>
          </p:cNvPr>
          <p:cNvSpPr>
            <a:spLocks noGrp="1"/>
          </p:cNvSpPr>
          <p:nvPr>
            <p:ph type="dt" sz="half" idx="10"/>
          </p:nvPr>
        </p:nvSpPr>
        <p:spPr/>
        <p:txBody>
          <a:bodyPr/>
          <a:lstStyle>
            <a:lvl1pPr>
              <a:defRPr/>
            </a:lvl1pPr>
          </a:lstStyle>
          <a:p>
            <a:pPr>
              <a:defRPr/>
            </a:pPr>
            <a:fld id="{5A9CE78F-DFFE-4CFE-AE84-A18AEF567C67}" type="datetimeFigureOut">
              <a:rPr lang="de-AT"/>
              <a:pPr>
                <a:defRPr/>
              </a:pPr>
              <a:t>06.08.2026</a:t>
            </a:fld>
            <a:endParaRPr lang="de-AT"/>
          </a:p>
        </p:txBody>
      </p:sp>
      <p:sp>
        <p:nvSpPr>
          <p:cNvPr id="6" name="Fußzeilenplatzhalter 4">
            <a:extLst>
              <a:ext uri="{FF2B5EF4-FFF2-40B4-BE49-F238E27FC236}">
                <a16:creationId xmlns:a16="http://schemas.microsoft.com/office/drawing/2014/main" id="{43E4BB19-EF3C-B475-06C2-697F15C3518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374403F-D501-1555-18D1-5896F2B15850}"/>
              </a:ext>
            </a:extLst>
          </p:cNvPr>
          <p:cNvSpPr>
            <a:spLocks noGrp="1"/>
          </p:cNvSpPr>
          <p:nvPr>
            <p:ph type="sldNum" sz="quarter" idx="12"/>
          </p:nvPr>
        </p:nvSpPr>
        <p:spPr/>
        <p:txBody>
          <a:bodyPr/>
          <a:lstStyle>
            <a:lvl1pPr>
              <a:defRPr/>
            </a:lvl1pPr>
          </a:lstStyle>
          <a:p>
            <a:fld id="{2C1D150E-BD92-4F7F-8F6A-556FDC035B11}" type="slidenum">
              <a:rPr lang="de-AT" altLang="de-DE"/>
              <a:pPr/>
              <a:t>‹Nr.›</a:t>
            </a:fld>
            <a:endParaRPr lang="de-AT" altLang="de-DE"/>
          </a:p>
        </p:txBody>
      </p:sp>
    </p:spTree>
    <p:extLst>
      <p:ext uri="{BB962C8B-B14F-4D97-AF65-F5344CB8AC3E}">
        <p14:creationId xmlns:p14="http://schemas.microsoft.com/office/powerpoint/2010/main" val="1110057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82BDDD1D-87B5-9BB1-0C6D-EC4631819333}"/>
              </a:ext>
            </a:extLst>
          </p:cNvPr>
          <p:cNvSpPr>
            <a:spLocks noGrp="1"/>
          </p:cNvSpPr>
          <p:nvPr>
            <p:ph type="dt" sz="half" idx="10"/>
          </p:nvPr>
        </p:nvSpPr>
        <p:spPr/>
        <p:txBody>
          <a:bodyPr/>
          <a:lstStyle>
            <a:lvl1pPr>
              <a:defRPr/>
            </a:lvl1pPr>
          </a:lstStyle>
          <a:p>
            <a:pPr>
              <a:defRPr/>
            </a:pPr>
            <a:fld id="{9A521AF4-5C84-44E8-B51E-07EEF7D97CAC}" type="datetimeFigureOut">
              <a:rPr lang="de-AT"/>
              <a:pPr>
                <a:defRPr/>
              </a:pPr>
              <a:t>06.08.2026</a:t>
            </a:fld>
            <a:endParaRPr lang="de-AT"/>
          </a:p>
        </p:txBody>
      </p:sp>
      <p:sp>
        <p:nvSpPr>
          <p:cNvPr id="6" name="Fußzeilenplatzhalter 4">
            <a:extLst>
              <a:ext uri="{FF2B5EF4-FFF2-40B4-BE49-F238E27FC236}">
                <a16:creationId xmlns:a16="http://schemas.microsoft.com/office/drawing/2014/main" id="{9BED6B3A-4943-8162-A739-CD6E80DAE6A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EE55F97-A260-A744-0C21-3A739F8AF246}"/>
              </a:ext>
            </a:extLst>
          </p:cNvPr>
          <p:cNvSpPr>
            <a:spLocks noGrp="1"/>
          </p:cNvSpPr>
          <p:nvPr>
            <p:ph type="sldNum" sz="quarter" idx="12"/>
          </p:nvPr>
        </p:nvSpPr>
        <p:spPr/>
        <p:txBody>
          <a:bodyPr/>
          <a:lstStyle>
            <a:lvl1pPr>
              <a:defRPr/>
            </a:lvl1pPr>
          </a:lstStyle>
          <a:p>
            <a:fld id="{1CFFAF9C-39B5-4598-BF80-B5DFA5066C55}" type="slidenum">
              <a:rPr lang="de-AT" altLang="de-DE"/>
              <a:pPr/>
              <a:t>‹Nr.›</a:t>
            </a:fld>
            <a:endParaRPr lang="de-AT" altLang="de-DE"/>
          </a:p>
        </p:txBody>
      </p:sp>
    </p:spTree>
    <p:extLst>
      <p:ext uri="{BB962C8B-B14F-4D97-AF65-F5344CB8AC3E}">
        <p14:creationId xmlns:p14="http://schemas.microsoft.com/office/powerpoint/2010/main" val="210703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A64A52C3-8937-0D63-E399-089B3F16F2E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E201F469-8120-ACDC-1CF2-9A02E3D1EFFE}"/>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07281DF4-5C7E-EB92-1D65-D1A8072D560F}"/>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C084E89E-DB33-DDD7-BBFF-765D3B82399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4B91222-DDA3-4312-A598-73A158E7CB75}" type="datetimeFigureOut">
              <a:rPr lang="de-AT"/>
              <a:pPr>
                <a:defRPr/>
              </a:pPr>
              <a:t>06.08.2026</a:t>
            </a:fld>
            <a:endParaRPr lang="de-AT"/>
          </a:p>
        </p:txBody>
      </p:sp>
      <p:sp>
        <p:nvSpPr>
          <p:cNvPr id="5" name="Fußzeilenplatzhalter 4">
            <a:extLst>
              <a:ext uri="{FF2B5EF4-FFF2-40B4-BE49-F238E27FC236}">
                <a16:creationId xmlns:a16="http://schemas.microsoft.com/office/drawing/2014/main" id="{9F92C02F-C990-A9CB-5892-61FD5C6A1B71}"/>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B14766ED-2DEA-79EA-6BBB-C739CDC222B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E87E8E4C-2645-4A01-8534-7DD01FCE0E23}" type="slidenum">
              <a:rPr lang="de-AT" altLang="de-DE"/>
              <a:pPr/>
              <a:t>‹Nr.›</a:t>
            </a:fld>
            <a:endParaRPr lang="de-AT" altLang="de-DE"/>
          </a:p>
        </p:txBody>
      </p:sp>
      <p:pic>
        <p:nvPicPr>
          <p:cNvPr id="1032" name="Picture 19">
            <a:extLst>
              <a:ext uri="{FF2B5EF4-FFF2-40B4-BE49-F238E27FC236}">
                <a16:creationId xmlns:a16="http://schemas.microsoft.com/office/drawing/2014/main" id="{EA3392ED-4F2F-6F2D-3C1A-FDD24950BC81}"/>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B38BF05D-D1A6-30DD-0D5D-66714C354348}"/>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95EEA697-B94B-E0EA-33E0-45DBB7AF3D66}"/>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FE58BC58-F3D6-F83C-08A6-724AFCD3DEF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82C923D0-9FCC-9A1B-52D9-D7A8DC7E2D0C}"/>
              </a:ext>
            </a:extLst>
          </p:cNvPr>
          <p:cNvSpPr txBox="1">
            <a:spLocks noChangeArrowheads="1"/>
          </p:cNvSpPr>
          <p:nvPr userDrawn="1"/>
        </p:nvSpPr>
        <p:spPr bwMode="auto">
          <a:xfrm>
            <a:off x="1835150" y="-128588"/>
            <a:ext cx="484188" cy="83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061" r:id="rId1"/>
    <p:sldLayoutId id="2147484062" r:id="rId2"/>
    <p:sldLayoutId id="2147484053" r:id="rId3"/>
    <p:sldLayoutId id="2147484063" r:id="rId4"/>
    <p:sldLayoutId id="2147484054" r:id="rId5"/>
    <p:sldLayoutId id="2147484055" r:id="rId6"/>
    <p:sldLayoutId id="2147484056" r:id="rId7"/>
    <p:sldLayoutId id="2147484057" r:id="rId8"/>
    <p:sldLayoutId id="2147484058" r:id="rId9"/>
    <p:sldLayoutId id="2147484059" r:id="rId10"/>
    <p:sldLayoutId id="214748406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1.wdp"/><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Inhaltsplatzhalter 2">
            <a:extLst>
              <a:ext uri="{FF2B5EF4-FFF2-40B4-BE49-F238E27FC236}">
                <a16:creationId xmlns:a16="http://schemas.microsoft.com/office/drawing/2014/main" id="{60E5A665-248E-404F-4F3D-FD8ECB8BF7C3}"/>
              </a:ext>
            </a:extLst>
          </p:cNvPr>
          <p:cNvSpPr>
            <a:spLocks noGrp="1"/>
          </p:cNvSpPr>
          <p:nvPr>
            <p:ph idx="1"/>
          </p:nvPr>
        </p:nvSpPr>
        <p:spPr/>
        <p:txBody>
          <a:bodyPr/>
          <a:lstStyle/>
          <a:p>
            <a:pPr marL="0" indent="0" algn="ctr">
              <a:buFont typeface="Arial" panose="020B0604020202020204" pitchFamily="34" charset="0"/>
              <a:buNone/>
            </a:pPr>
            <a:endParaRPr altLang="de-DE"/>
          </a:p>
          <a:p>
            <a:pPr marL="0" indent="0" algn="ctr">
              <a:buFont typeface="Arial" panose="020B0604020202020204" pitchFamily="34" charset="0"/>
              <a:buNone/>
            </a:pPr>
            <a:endParaRPr altLang="de-DE" sz="1800"/>
          </a:p>
          <a:p>
            <a:pPr marL="0" indent="0" algn="ctr">
              <a:buFont typeface="Arial" panose="020B0604020202020204" pitchFamily="34" charset="0"/>
              <a:buNone/>
            </a:pPr>
            <a:r>
              <a:rPr altLang="de-DE"/>
              <a:t>Österreichs Nachbarn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hteck 35">
            <a:extLst>
              <a:ext uri="{FF2B5EF4-FFF2-40B4-BE49-F238E27FC236}">
                <a16:creationId xmlns:a16="http://schemas.microsoft.com/office/drawing/2014/main" id="{4CF3C331-1570-A5C5-433A-46A77AC32FD1}"/>
              </a:ext>
            </a:extLst>
          </p:cNvPr>
          <p:cNvSpPr>
            <a:spLocks noChangeArrowheads="1"/>
          </p:cNvSpPr>
          <p:nvPr/>
        </p:nvSpPr>
        <p:spPr bwMode="auto">
          <a:xfrm>
            <a:off x="395288" y="5734050"/>
            <a:ext cx="841851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chemeClr val="tx1"/>
                </a:solidFill>
              </a:rPr>
              <a:t>Italien </a:t>
            </a:r>
            <a:r>
              <a:rPr lang="de-AT" altLang="de-DE" sz="1400" b="0" dirty="0">
                <a:solidFill>
                  <a:schemeClr val="tx1"/>
                </a:solidFill>
              </a:rPr>
              <a:t>ist ein großer und vielfältiger Nachbarstaat. Der Staat ist im Norden gebirgig durch die Alpen. Der Norden ist reich, mit fruchtbaren Gebieten und viel Industrie. Der Süden hingegen ist wirtschaftlich nicht so entwickelt. Dort herrscht im heißen Klima die Landwirtschaft vor, die viel Bewässerung braucht.</a:t>
            </a:r>
            <a:endParaRPr lang="de-DE" altLang="de-DE" sz="1400" b="0" dirty="0">
              <a:solidFill>
                <a:schemeClr val="tx1"/>
              </a:solidFill>
              <a:latin typeface="Arial" panose="020B0604020202020204" pitchFamily="34" charset="0"/>
            </a:endParaRPr>
          </a:p>
        </p:txBody>
      </p:sp>
      <p:sp>
        <p:nvSpPr>
          <p:cNvPr id="14339" name="Textfeld 3">
            <a:extLst>
              <a:ext uri="{FF2B5EF4-FFF2-40B4-BE49-F238E27FC236}">
                <a16:creationId xmlns:a16="http://schemas.microsoft.com/office/drawing/2014/main" id="{A2743519-DE6B-AFB8-9E8E-43877F4350BE}"/>
              </a:ext>
            </a:extLst>
          </p:cNvPr>
          <p:cNvSpPr txBox="1">
            <a:spLocks noChangeArrowheads="1"/>
          </p:cNvSpPr>
          <p:nvPr/>
        </p:nvSpPr>
        <p:spPr bwMode="auto">
          <a:xfrm>
            <a:off x="350044" y="5165724"/>
            <a:ext cx="84185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dirty="0">
                <a:solidFill>
                  <a:schemeClr val="tx1"/>
                </a:solidFill>
                <a:latin typeface="Calibri" panose="020F0502020204030204" pitchFamily="34" charset="0"/>
              </a:rPr>
              <a:t>Siena, eine alte Stadt in Norditalien			           Olivenanbau auf Sizilien</a:t>
            </a:r>
          </a:p>
        </p:txBody>
      </p:sp>
      <p:pic>
        <p:nvPicPr>
          <p:cNvPr id="14340" name="Picture 6">
            <a:extLst>
              <a:ext uri="{FF2B5EF4-FFF2-40B4-BE49-F238E27FC236}">
                <a16:creationId xmlns:a16="http://schemas.microsoft.com/office/drawing/2014/main" id="{96B1BC5F-1B01-3EB2-AE81-C0E3C001B2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350" y="935038"/>
            <a:ext cx="4062413" cy="415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1" name="Picture 7">
            <a:extLst>
              <a:ext uri="{FF2B5EF4-FFF2-40B4-BE49-F238E27FC236}">
                <a16:creationId xmlns:a16="http://schemas.microsoft.com/office/drawing/2014/main" id="{2C753FC6-46BF-8D47-CEE3-FD368FE8B0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062"/>
          <a:stretch>
            <a:fillRect/>
          </a:stretch>
        </p:blipFill>
        <p:spPr bwMode="auto">
          <a:xfrm>
            <a:off x="4741863" y="909638"/>
            <a:ext cx="4071937" cy="4151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8">
            <a:extLst>
              <a:ext uri="{FF2B5EF4-FFF2-40B4-BE49-F238E27FC236}">
                <a16:creationId xmlns:a16="http://schemas.microsoft.com/office/drawing/2014/main" id="{66EB5109-50DD-6E45-7EF0-73CF7300C18C}"/>
              </a:ext>
            </a:extLst>
          </p:cNvPr>
          <p:cNvPicPr>
            <a:picLocks noChangeAspect="1" noChangeArrowheads="1"/>
          </p:cNvPicPr>
          <p:nvPr/>
        </p:nvPicPr>
        <p:blipFill>
          <a:blip r:embed="rId4"/>
          <a:srcRect/>
          <a:stretch/>
        </p:blipFill>
        <p:spPr bwMode="auto">
          <a:xfrm>
            <a:off x="4139952" y="4729313"/>
            <a:ext cx="1112292" cy="714266"/>
          </a:xfrm>
          <a:prstGeom prst="rect">
            <a:avLst/>
          </a:prstGeom>
          <a:noFill/>
          <a:ln w="9525">
            <a:solidFill>
              <a:schemeClr val="bg1">
                <a:lumMod val="85000"/>
              </a:schemeClr>
            </a:solid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AE729685-0B9E-FD68-8032-68C802F0B19F}"/>
              </a:ext>
            </a:extLst>
          </p:cNvPr>
          <p:cNvSpPr>
            <a:spLocks noChangeArrowheads="1"/>
          </p:cNvSpPr>
          <p:nvPr/>
        </p:nvSpPr>
        <p:spPr bwMode="auto">
          <a:xfrm>
            <a:off x="4427538" y="692150"/>
            <a:ext cx="4465637" cy="576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500" kern="0" dirty="0"/>
          </a:p>
          <a:p>
            <a:pPr eaLnBrk="1" fontAlgn="auto" hangingPunct="1">
              <a:spcBef>
                <a:spcPts val="0"/>
              </a:spcBef>
              <a:spcAft>
                <a:spcPts val="0"/>
              </a:spcAft>
              <a:defRPr/>
            </a:pPr>
            <a:r>
              <a:rPr lang="de-DE" altLang="de-DE" sz="1200" kern="0" dirty="0"/>
              <a:t>Autorin: Gabriela Swoboda-</a:t>
            </a:r>
            <a:r>
              <a:rPr lang="de-DE" altLang="de-DE" sz="1200" kern="0" dirty="0" err="1"/>
              <a:t>Asmera</a:t>
            </a:r>
            <a:r>
              <a:rPr lang="de-DE" altLang="de-DE" sz="1200" kern="0" dirty="0"/>
              <a:t>, Wien</a:t>
            </a:r>
          </a:p>
          <a:p>
            <a:pPr eaLnBrk="1" fontAlgn="auto" hangingPunct="1">
              <a:spcBef>
                <a:spcPts val="0"/>
              </a:spcBef>
              <a:spcAft>
                <a:spcPts val="0"/>
              </a:spcAft>
              <a:defRPr/>
            </a:pPr>
            <a:endParaRPr lang="de-DE" altLang="de-DE" sz="1100" kern="0" dirty="0"/>
          </a:p>
          <a:p>
            <a:pPr eaLnBrk="1" fontAlgn="auto" hangingPunct="1">
              <a:spcBef>
                <a:spcPts val="0"/>
              </a:spcBef>
              <a:spcAft>
                <a:spcPts val="0"/>
              </a:spcAft>
              <a:defRPr/>
            </a:pPr>
            <a:r>
              <a:rPr lang="de-DE" altLang="de-DE" sz="1100" kern="0" dirty="0"/>
              <a:t>Fotos: </a:t>
            </a:r>
            <a:r>
              <a:rPr lang="de-AT" sz="1100" dirty="0">
                <a:cs typeface="Arial" charset="0"/>
              </a:rPr>
              <a:t>© </a:t>
            </a:r>
            <a:r>
              <a:rPr lang="de-AT" sz="1100" dirty="0" err="1">
                <a:cs typeface="Arial" charset="0"/>
              </a:rPr>
              <a:t>elxeneize</a:t>
            </a:r>
            <a:r>
              <a:rPr lang="de-AT" sz="1100" dirty="0">
                <a:cs typeface="Arial" charset="0"/>
              </a:rPr>
              <a:t> - Fotolia.com; </a:t>
            </a:r>
            <a:r>
              <a:rPr lang="de-AT" sz="1100" dirty="0" err="1">
                <a:cs typeface="Arial" charset="0"/>
              </a:rPr>
              <a:t>Bergfee</a:t>
            </a:r>
            <a:r>
              <a:rPr lang="de-AT" sz="1100" dirty="0">
                <a:cs typeface="Arial" charset="0"/>
              </a:rPr>
              <a:t> - Fotolia.com</a:t>
            </a:r>
          </a:p>
          <a:p>
            <a:pPr eaLnBrk="1" fontAlgn="auto" hangingPunct="1">
              <a:spcBef>
                <a:spcPts val="0"/>
              </a:spcBef>
              <a:spcAft>
                <a:spcPts val="0"/>
              </a:spcAft>
              <a:defRPr/>
            </a:pPr>
            <a:r>
              <a:rPr lang="de-AT" sz="1100" dirty="0">
                <a:cs typeface="Arial" charset="0"/>
              </a:rPr>
              <a:t>Ewe </a:t>
            </a:r>
            <a:r>
              <a:rPr lang="de-AT" sz="1100" dirty="0" err="1">
                <a:cs typeface="Arial" charset="0"/>
              </a:rPr>
              <a:t>Degiampietro</a:t>
            </a:r>
            <a:r>
              <a:rPr lang="de-AT" sz="1100" dirty="0">
                <a:cs typeface="Arial" charset="0"/>
              </a:rPr>
              <a:t> - Fotolia.com; © JENS - Fotolia.com; </a:t>
            </a:r>
            <a:r>
              <a:rPr lang="de-AT" sz="1100" dirty="0" err="1">
                <a:cs typeface="Arial" charset="0"/>
              </a:rPr>
              <a:t>Matton</a:t>
            </a:r>
            <a:r>
              <a:rPr lang="de-AT" sz="1100" dirty="0">
                <a:cs typeface="Arial" charset="0"/>
              </a:rPr>
              <a:t> Images; Irina Fischer / Fotolia; Juliane </a:t>
            </a:r>
            <a:r>
              <a:rPr lang="de-AT" sz="1100" dirty="0" err="1">
                <a:cs typeface="Arial" charset="0"/>
              </a:rPr>
              <a:t>Assies</a:t>
            </a:r>
            <a:r>
              <a:rPr lang="de-AT" sz="1100" dirty="0">
                <a:cs typeface="Arial" charset="0"/>
              </a:rPr>
              <a:t>, Berlin; MEV-Verlag, Germany; MEV-Verlag, Germany; MEV-Verlag, Germany; Eva-Maria Schrenk, Wien; </a:t>
            </a:r>
            <a:r>
              <a:rPr lang="de-AT" sz="1100" dirty="0" err="1">
                <a:cs typeface="Arial" charset="0"/>
              </a:rPr>
              <a:t>sborisov</a:t>
            </a:r>
            <a:r>
              <a:rPr lang="de-AT" sz="1100" dirty="0">
                <a:cs typeface="Arial" charset="0"/>
              </a:rPr>
              <a:t> / Fotolia; Reich Marion, Wien; </a:t>
            </a:r>
            <a:r>
              <a:rPr lang="de-AT" sz="1100" dirty="0" err="1">
                <a:cs typeface="Arial" charset="0"/>
              </a:rPr>
              <a:t>Pixachi</a:t>
            </a:r>
            <a:r>
              <a:rPr lang="de-AT" sz="1100" dirty="0">
                <a:cs typeface="Arial" charset="0"/>
              </a:rPr>
              <a:t> / </a:t>
            </a:r>
            <a:r>
              <a:rPr lang="de-AT" sz="1100" dirty="0" err="1">
                <a:cs typeface="Arial" charset="0"/>
              </a:rPr>
              <a:t>Thinkstock</a:t>
            </a:r>
            <a:r>
              <a:rPr lang="de-AT" sz="1100" dirty="0">
                <a:cs typeface="Arial" charset="0"/>
              </a:rPr>
              <a:t>; juan35mm / Fotolia; </a:t>
            </a:r>
            <a:r>
              <a:rPr lang="de-AT" sz="1100" dirty="0" err="1">
                <a:cs typeface="Arial" charset="0"/>
              </a:rPr>
              <a:t>gaborphotos</a:t>
            </a:r>
            <a:r>
              <a:rPr lang="de-AT" sz="1100" dirty="0">
                <a:cs typeface="Arial" charset="0"/>
              </a:rPr>
              <a:t> - Fotolia.com; Martina Bock - Fotolia.com; </a:t>
            </a:r>
            <a:r>
              <a:rPr lang="de-AT" sz="1100" dirty="0" err="1">
                <a:cs typeface="Arial" charset="0"/>
              </a:rPr>
              <a:t>mbbirdy</a:t>
            </a:r>
            <a:r>
              <a:rPr lang="de-AT" sz="1100" dirty="0">
                <a:cs typeface="Arial" charset="0"/>
              </a:rPr>
              <a:t> - iStockphoto.com; </a:t>
            </a:r>
            <a:r>
              <a:rPr lang="de-AT" sz="1100" dirty="0" err="1">
                <a:cs typeface="Arial" charset="0"/>
              </a:rPr>
              <a:t>eans</a:t>
            </a:r>
            <a:r>
              <a:rPr lang="de-AT" sz="1100" dirty="0">
                <a:cs typeface="Arial" charset="0"/>
              </a:rPr>
              <a:t> – </a:t>
            </a:r>
            <a:r>
              <a:rPr lang="de-AT" sz="1100" dirty="0" err="1">
                <a:cs typeface="Arial" charset="0"/>
              </a:rPr>
              <a:t>Thinkstock</a:t>
            </a:r>
            <a:r>
              <a:rPr lang="de-AT" sz="1100" dirty="0">
                <a:cs typeface="Arial" charset="0"/>
              </a:rPr>
              <a:t>; Andrei Orlov / </a:t>
            </a:r>
            <a:r>
              <a:rPr lang="de-AT" sz="1100" dirty="0" err="1">
                <a:cs typeface="Arial" charset="0"/>
              </a:rPr>
              <a:t>Thinkstock</a:t>
            </a:r>
            <a:r>
              <a:rPr lang="de-AT" sz="1100" dirty="0">
                <a:cs typeface="Arial" charset="0"/>
              </a:rPr>
              <a:t>; </a:t>
            </a:r>
            <a:r>
              <a:rPr lang="de-AT" sz="1100" dirty="0" err="1">
                <a:cs typeface="Arial" charset="0"/>
              </a:rPr>
              <a:t>fralo</a:t>
            </a:r>
            <a:r>
              <a:rPr lang="de-AT" sz="1100" dirty="0">
                <a:cs typeface="Arial" charset="0"/>
              </a:rPr>
              <a:t> / </a:t>
            </a:r>
            <a:r>
              <a:rPr lang="de-AT" sz="1100" dirty="0" err="1">
                <a:cs typeface="Arial" charset="0"/>
              </a:rPr>
              <a:t>Thinkstock</a:t>
            </a:r>
            <a:r>
              <a:rPr lang="de-AT" sz="1100" dirty="0">
                <a:cs typeface="Arial" charset="0"/>
              </a:rPr>
              <a:t>;  </a:t>
            </a:r>
            <a:r>
              <a:rPr lang="de-DE" sz="1100" dirty="0" err="1">
                <a:cs typeface="Arial" charset="0"/>
              </a:rPr>
              <a:t>creativ</a:t>
            </a:r>
            <a:r>
              <a:rPr lang="de-DE" sz="1100" dirty="0">
                <a:cs typeface="Arial" charset="0"/>
              </a:rPr>
              <a:t> </a:t>
            </a:r>
            <a:r>
              <a:rPr lang="de-DE" sz="1100" dirty="0" err="1">
                <a:cs typeface="Arial" charset="0"/>
              </a:rPr>
              <a:t>collection</a:t>
            </a:r>
            <a:r>
              <a:rPr lang="de-DE" sz="1100" dirty="0">
                <a:cs typeface="Arial" charset="0"/>
              </a:rPr>
              <a:t> Verlag GmbH, Freiburg</a:t>
            </a:r>
          </a:p>
          <a:p>
            <a:pPr eaLnBrk="1" fontAlgn="auto" hangingPunct="1">
              <a:spcBef>
                <a:spcPts val="0"/>
              </a:spcBef>
              <a:spcAft>
                <a:spcPts val="0"/>
              </a:spcAft>
              <a:defRPr/>
            </a:pPr>
            <a:r>
              <a:rPr lang="de-DE" altLang="de-DE" sz="1200" kern="0" dirty="0"/>
              <a:t>Kartographie: Kompass Freytag &amp; Berndt GmbH, Wien</a:t>
            </a:r>
          </a:p>
          <a:p>
            <a:pPr eaLnBrk="1" fontAlgn="auto" hangingPunct="1">
              <a:spcBef>
                <a:spcPts val="0"/>
              </a:spcBef>
              <a:spcAft>
                <a:spcPts val="0"/>
              </a:spcAft>
              <a:defRPr/>
            </a:pPr>
            <a:endParaRPr lang="de-DE" altLang="de-DE" sz="10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821A45FD-A494-8934-FA61-1D48D300A04B}"/>
              </a:ext>
            </a:extLst>
          </p:cNvPr>
          <p:cNvSpPr>
            <a:spLocks noChangeArrowheads="1"/>
          </p:cNvSpPr>
          <p:nvPr/>
        </p:nvSpPr>
        <p:spPr bwMode="auto">
          <a:xfrm>
            <a:off x="467544" y="836712"/>
            <a:ext cx="3744912" cy="4752975"/>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bezieht sich auf das Thema „Die EU in Europa“ auf den Seiten 26 und 27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 Sie stellt Österreichs Nachbarstaaten vor.</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hteck 35">
            <a:extLst>
              <a:ext uri="{FF2B5EF4-FFF2-40B4-BE49-F238E27FC236}">
                <a16:creationId xmlns:a16="http://schemas.microsoft.com/office/drawing/2014/main" id="{395332E6-1483-C7DA-1A0C-B49C95248598}"/>
              </a:ext>
            </a:extLst>
          </p:cNvPr>
          <p:cNvSpPr>
            <a:spLocks noChangeArrowheads="1"/>
          </p:cNvSpPr>
          <p:nvPr/>
        </p:nvSpPr>
        <p:spPr bwMode="auto">
          <a:xfrm>
            <a:off x="5264150" y="925513"/>
            <a:ext cx="33274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a:solidFill>
                  <a:schemeClr val="tx1"/>
                </a:solidFill>
              </a:rPr>
              <a:t>Österreichs Nachbarn sind:</a:t>
            </a:r>
          </a:p>
          <a:p>
            <a:pPr eaLnBrk="1" hangingPunct="1">
              <a:spcBef>
                <a:spcPct val="0"/>
              </a:spcBef>
              <a:buFontTx/>
              <a:buNone/>
            </a:pPr>
            <a:endParaRPr lang="de-DE" altLang="de-DE" sz="1400">
              <a:solidFill>
                <a:schemeClr val="tx1"/>
              </a:solidFill>
            </a:endParaRPr>
          </a:p>
        </p:txBody>
      </p:sp>
      <p:pic>
        <p:nvPicPr>
          <p:cNvPr id="6158" name="Picture 14">
            <a:extLst>
              <a:ext uri="{FF2B5EF4-FFF2-40B4-BE49-F238E27FC236}">
                <a16:creationId xmlns:a16="http://schemas.microsoft.com/office/drawing/2014/main" id="{D6FBCD70-32C9-EB63-0372-9510F8F900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48" b="9944"/>
          <a:stretch>
            <a:fillRect/>
          </a:stretch>
        </p:blipFill>
        <p:spPr bwMode="auto">
          <a:xfrm>
            <a:off x="250825" y="908050"/>
            <a:ext cx="4843463" cy="5662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Rechteck 35">
            <a:extLst>
              <a:ext uri="{FF2B5EF4-FFF2-40B4-BE49-F238E27FC236}">
                <a16:creationId xmlns:a16="http://schemas.microsoft.com/office/drawing/2014/main" id="{FC416740-B9D8-3A77-8CAF-C7BCE0926C45}"/>
              </a:ext>
            </a:extLst>
          </p:cNvPr>
          <p:cNvSpPr>
            <a:spLocks noChangeArrowheads="1"/>
          </p:cNvSpPr>
          <p:nvPr/>
        </p:nvSpPr>
        <p:spPr bwMode="auto">
          <a:xfrm>
            <a:off x="5292724" y="4365625"/>
            <a:ext cx="35258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dirty="0">
                <a:solidFill>
                  <a:schemeClr val="tx1"/>
                </a:solidFill>
              </a:rPr>
              <a:t>Liechtenstein (FL) </a:t>
            </a:r>
            <a:r>
              <a:rPr lang="de-DE" altLang="de-DE" sz="1400" b="0" dirty="0">
                <a:solidFill>
                  <a:schemeClr val="tx1"/>
                </a:solidFill>
              </a:rPr>
              <a:t>mit der Hauptstadt Vaduz (V)</a:t>
            </a:r>
            <a:endParaRPr lang="de-DE" altLang="de-DE" sz="1400" dirty="0">
              <a:solidFill>
                <a:schemeClr val="tx1"/>
              </a:solidFill>
            </a:endParaRPr>
          </a:p>
        </p:txBody>
      </p:sp>
      <p:sp>
        <p:nvSpPr>
          <p:cNvPr id="21" name="Rechteck 35">
            <a:extLst>
              <a:ext uri="{FF2B5EF4-FFF2-40B4-BE49-F238E27FC236}">
                <a16:creationId xmlns:a16="http://schemas.microsoft.com/office/drawing/2014/main" id="{DAAEBA6F-8866-F153-C319-A6BF940065D5}"/>
              </a:ext>
            </a:extLst>
          </p:cNvPr>
          <p:cNvSpPr>
            <a:spLocks noChangeArrowheads="1"/>
          </p:cNvSpPr>
          <p:nvPr/>
        </p:nvSpPr>
        <p:spPr bwMode="auto">
          <a:xfrm>
            <a:off x="5292725" y="3933825"/>
            <a:ext cx="33274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a:solidFill>
                  <a:schemeClr val="tx1"/>
                </a:solidFill>
              </a:rPr>
              <a:t>Italien </a:t>
            </a:r>
            <a:r>
              <a:rPr lang="de-DE" altLang="de-DE" sz="1400" b="0">
                <a:solidFill>
                  <a:schemeClr val="tx1"/>
                </a:solidFill>
              </a:rPr>
              <a:t>mit der Hauptstadt Rom</a:t>
            </a:r>
            <a:endParaRPr lang="de-DE" altLang="de-DE" sz="1400">
              <a:solidFill>
                <a:schemeClr val="tx1"/>
              </a:solidFill>
            </a:endParaRPr>
          </a:p>
        </p:txBody>
      </p:sp>
      <p:sp>
        <p:nvSpPr>
          <p:cNvPr id="22" name="Rechteck 35">
            <a:extLst>
              <a:ext uri="{FF2B5EF4-FFF2-40B4-BE49-F238E27FC236}">
                <a16:creationId xmlns:a16="http://schemas.microsoft.com/office/drawing/2014/main" id="{E64E921A-7DF5-7FB6-B5BB-B9974501FDB7}"/>
              </a:ext>
            </a:extLst>
          </p:cNvPr>
          <p:cNvSpPr>
            <a:spLocks noChangeArrowheads="1"/>
          </p:cNvSpPr>
          <p:nvPr/>
        </p:nvSpPr>
        <p:spPr bwMode="auto">
          <a:xfrm>
            <a:off x="5292725" y="2955925"/>
            <a:ext cx="3327400"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a:solidFill>
                  <a:schemeClr val="tx1"/>
                </a:solidFill>
              </a:rPr>
              <a:t>Ungarn </a:t>
            </a:r>
            <a:r>
              <a:rPr lang="de-DE" altLang="de-DE" sz="1400" b="0">
                <a:solidFill>
                  <a:schemeClr val="tx1"/>
                </a:solidFill>
              </a:rPr>
              <a:t>mit der Hauptstadt Budapest </a:t>
            </a:r>
            <a:endParaRPr lang="de-DE" altLang="de-DE" sz="1400">
              <a:solidFill>
                <a:schemeClr val="tx1"/>
              </a:solidFill>
            </a:endParaRPr>
          </a:p>
        </p:txBody>
      </p:sp>
      <p:sp>
        <p:nvSpPr>
          <p:cNvPr id="23" name="Rechteck 35">
            <a:extLst>
              <a:ext uri="{FF2B5EF4-FFF2-40B4-BE49-F238E27FC236}">
                <a16:creationId xmlns:a16="http://schemas.microsoft.com/office/drawing/2014/main" id="{D9F765B5-5F84-76CF-069C-AB67E3F82A79}"/>
              </a:ext>
            </a:extLst>
          </p:cNvPr>
          <p:cNvSpPr>
            <a:spLocks noChangeArrowheads="1"/>
          </p:cNvSpPr>
          <p:nvPr/>
        </p:nvSpPr>
        <p:spPr bwMode="auto">
          <a:xfrm>
            <a:off x="5264150" y="1363663"/>
            <a:ext cx="33274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a:solidFill>
                  <a:schemeClr val="tx1"/>
                </a:solidFill>
              </a:rPr>
              <a:t>Deutschland </a:t>
            </a:r>
            <a:r>
              <a:rPr lang="de-DE" altLang="de-DE" sz="1400" b="0">
                <a:solidFill>
                  <a:schemeClr val="tx1"/>
                </a:solidFill>
              </a:rPr>
              <a:t>mit der Hauptstadt Berlin</a:t>
            </a:r>
            <a:endParaRPr lang="de-DE" altLang="de-DE" sz="1400">
              <a:solidFill>
                <a:schemeClr val="tx1"/>
              </a:solidFill>
            </a:endParaRPr>
          </a:p>
        </p:txBody>
      </p:sp>
      <p:sp>
        <p:nvSpPr>
          <p:cNvPr id="24" name="Rechteck 35">
            <a:extLst>
              <a:ext uri="{FF2B5EF4-FFF2-40B4-BE49-F238E27FC236}">
                <a16:creationId xmlns:a16="http://schemas.microsoft.com/office/drawing/2014/main" id="{2DC31B11-5D6F-DCDF-C03C-0B851A6A24A9}"/>
              </a:ext>
            </a:extLst>
          </p:cNvPr>
          <p:cNvSpPr>
            <a:spLocks noChangeArrowheads="1"/>
          </p:cNvSpPr>
          <p:nvPr/>
        </p:nvSpPr>
        <p:spPr bwMode="auto">
          <a:xfrm>
            <a:off x="1187450" y="2238375"/>
            <a:ext cx="1296988"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a:solidFill>
                  <a:schemeClr val="tx1"/>
                </a:solidFill>
              </a:rPr>
              <a:t>Deutschland</a:t>
            </a:r>
          </a:p>
        </p:txBody>
      </p:sp>
      <p:sp>
        <p:nvSpPr>
          <p:cNvPr id="25" name="Rechteck 35">
            <a:extLst>
              <a:ext uri="{FF2B5EF4-FFF2-40B4-BE49-F238E27FC236}">
                <a16:creationId xmlns:a16="http://schemas.microsoft.com/office/drawing/2014/main" id="{EFBAF3AD-81AC-F18E-D17C-ADDCB5AD908D}"/>
              </a:ext>
            </a:extLst>
          </p:cNvPr>
          <p:cNvSpPr>
            <a:spLocks noChangeArrowheads="1"/>
          </p:cNvSpPr>
          <p:nvPr/>
        </p:nvSpPr>
        <p:spPr bwMode="auto">
          <a:xfrm>
            <a:off x="5286375" y="1795463"/>
            <a:ext cx="33274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a:solidFill>
                  <a:schemeClr val="tx1"/>
                </a:solidFill>
              </a:rPr>
              <a:t>Tschechische Republik </a:t>
            </a:r>
            <a:r>
              <a:rPr lang="de-DE" altLang="de-DE" sz="1400" b="0">
                <a:solidFill>
                  <a:schemeClr val="tx1"/>
                </a:solidFill>
              </a:rPr>
              <a:t>mit der Hauptstadt Prag</a:t>
            </a:r>
            <a:endParaRPr lang="de-DE" altLang="de-DE" sz="1400">
              <a:solidFill>
                <a:schemeClr val="tx1"/>
              </a:solidFill>
            </a:endParaRPr>
          </a:p>
        </p:txBody>
      </p:sp>
      <p:sp>
        <p:nvSpPr>
          <p:cNvPr id="26" name="Rechteck 35">
            <a:extLst>
              <a:ext uri="{FF2B5EF4-FFF2-40B4-BE49-F238E27FC236}">
                <a16:creationId xmlns:a16="http://schemas.microsoft.com/office/drawing/2014/main" id="{1D3CD8BB-8083-4C42-9CDD-FA8A372F8C2C}"/>
              </a:ext>
            </a:extLst>
          </p:cNvPr>
          <p:cNvSpPr>
            <a:spLocks noChangeArrowheads="1"/>
          </p:cNvSpPr>
          <p:nvPr/>
        </p:nvSpPr>
        <p:spPr bwMode="auto">
          <a:xfrm>
            <a:off x="5292725" y="2478088"/>
            <a:ext cx="33274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a:solidFill>
                  <a:schemeClr val="tx1"/>
                </a:solidFill>
              </a:rPr>
              <a:t>Slowakei </a:t>
            </a:r>
            <a:r>
              <a:rPr lang="de-DE" altLang="de-DE" sz="1400" b="0">
                <a:solidFill>
                  <a:schemeClr val="tx1"/>
                </a:solidFill>
              </a:rPr>
              <a:t>mit der Hauptstadt Bratislava</a:t>
            </a:r>
            <a:endParaRPr lang="de-DE" altLang="de-DE" sz="1400">
              <a:solidFill>
                <a:schemeClr val="tx1"/>
              </a:solidFill>
            </a:endParaRPr>
          </a:p>
        </p:txBody>
      </p:sp>
      <p:sp>
        <p:nvSpPr>
          <p:cNvPr id="27" name="Rechteck 35">
            <a:extLst>
              <a:ext uri="{FF2B5EF4-FFF2-40B4-BE49-F238E27FC236}">
                <a16:creationId xmlns:a16="http://schemas.microsoft.com/office/drawing/2014/main" id="{3EC9FC1F-837D-F0AA-D29E-713F487FB2F3}"/>
              </a:ext>
            </a:extLst>
          </p:cNvPr>
          <p:cNvSpPr>
            <a:spLocks noChangeArrowheads="1"/>
          </p:cNvSpPr>
          <p:nvPr/>
        </p:nvSpPr>
        <p:spPr bwMode="auto">
          <a:xfrm>
            <a:off x="5276850" y="4868863"/>
            <a:ext cx="33274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dirty="0">
                <a:solidFill>
                  <a:schemeClr val="tx1"/>
                </a:solidFill>
              </a:rPr>
              <a:t>Schweiz </a:t>
            </a:r>
            <a:r>
              <a:rPr lang="de-DE" altLang="de-DE" sz="1400" b="0" dirty="0">
                <a:solidFill>
                  <a:schemeClr val="tx1"/>
                </a:solidFill>
              </a:rPr>
              <a:t>mit der Hauptstadt Bern</a:t>
            </a:r>
            <a:endParaRPr lang="de-DE" altLang="de-DE" sz="1400" dirty="0">
              <a:solidFill>
                <a:schemeClr val="tx1"/>
              </a:solidFill>
            </a:endParaRPr>
          </a:p>
        </p:txBody>
      </p:sp>
      <p:sp>
        <p:nvSpPr>
          <p:cNvPr id="28" name="Rechteck 35">
            <a:extLst>
              <a:ext uri="{FF2B5EF4-FFF2-40B4-BE49-F238E27FC236}">
                <a16:creationId xmlns:a16="http://schemas.microsoft.com/office/drawing/2014/main" id="{FF1E8A65-B445-3657-A544-2F772461ADBA}"/>
              </a:ext>
            </a:extLst>
          </p:cNvPr>
          <p:cNvSpPr>
            <a:spLocks noChangeArrowheads="1"/>
          </p:cNvSpPr>
          <p:nvPr/>
        </p:nvSpPr>
        <p:spPr bwMode="auto">
          <a:xfrm>
            <a:off x="5292725" y="3429000"/>
            <a:ext cx="33274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dirty="0">
                <a:solidFill>
                  <a:schemeClr val="tx1"/>
                </a:solidFill>
              </a:rPr>
              <a:t>Slowenien </a:t>
            </a:r>
            <a:r>
              <a:rPr lang="de-DE" altLang="de-DE" sz="1400" b="0" dirty="0">
                <a:solidFill>
                  <a:schemeClr val="tx1"/>
                </a:solidFill>
              </a:rPr>
              <a:t>mit der Hauptstadt Laibach </a:t>
            </a:r>
            <a:endParaRPr lang="de-DE" altLang="de-DE" sz="1400" dirty="0">
              <a:solidFill>
                <a:schemeClr val="tx1"/>
              </a:solidFill>
            </a:endParaRPr>
          </a:p>
        </p:txBody>
      </p:sp>
      <p:sp>
        <p:nvSpPr>
          <p:cNvPr id="29" name="Rechteck 35">
            <a:extLst>
              <a:ext uri="{FF2B5EF4-FFF2-40B4-BE49-F238E27FC236}">
                <a16:creationId xmlns:a16="http://schemas.microsoft.com/office/drawing/2014/main" id="{AB319E80-781D-CED5-E81D-7227AD2D26BB}"/>
              </a:ext>
            </a:extLst>
          </p:cNvPr>
          <p:cNvSpPr>
            <a:spLocks noChangeArrowheads="1"/>
          </p:cNvSpPr>
          <p:nvPr/>
        </p:nvSpPr>
        <p:spPr bwMode="auto">
          <a:xfrm>
            <a:off x="2555875" y="3068638"/>
            <a:ext cx="13684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a:solidFill>
                  <a:schemeClr val="tx1"/>
                </a:solidFill>
              </a:rPr>
              <a:t>Tschechische Republik</a:t>
            </a:r>
          </a:p>
        </p:txBody>
      </p:sp>
      <p:sp>
        <p:nvSpPr>
          <p:cNvPr id="30" name="Rechteck 35">
            <a:extLst>
              <a:ext uri="{FF2B5EF4-FFF2-40B4-BE49-F238E27FC236}">
                <a16:creationId xmlns:a16="http://schemas.microsoft.com/office/drawing/2014/main" id="{965B54DA-724B-8498-F890-16D4E2C97A97}"/>
              </a:ext>
            </a:extLst>
          </p:cNvPr>
          <p:cNvSpPr>
            <a:spLocks noChangeArrowheads="1"/>
          </p:cNvSpPr>
          <p:nvPr/>
        </p:nvSpPr>
        <p:spPr bwMode="auto">
          <a:xfrm>
            <a:off x="3924300" y="3509963"/>
            <a:ext cx="8032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a:solidFill>
                  <a:schemeClr val="tx1"/>
                </a:solidFill>
              </a:rPr>
              <a:t>Slowakei</a:t>
            </a:r>
          </a:p>
        </p:txBody>
      </p:sp>
      <p:sp>
        <p:nvSpPr>
          <p:cNvPr id="31" name="Rechteck 35">
            <a:extLst>
              <a:ext uri="{FF2B5EF4-FFF2-40B4-BE49-F238E27FC236}">
                <a16:creationId xmlns:a16="http://schemas.microsoft.com/office/drawing/2014/main" id="{7BDFE168-E03D-BDF1-C669-0FD9FFAA1AF0}"/>
              </a:ext>
            </a:extLst>
          </p:cNvPr>
          <p:cNvSpPr>
            <a:spLocks noChangeArrowheads="1"/>
          </p:cNvSpPr>
          <p:nvPr/>
        </p:nvSpPr>
        <p:spPr bwMode="auto">
          <a:xfrm>
            <a:off x="3562350" y="4251325"/>
            <a:ext cx="7223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a:solidFill>
                  <a:schemeClr val="tx1"/>
                </a:solidFill>
              </a:rPr>
              <a:t>Ungarn</a:t>
            </a:r>
          </a:p>
        </p:txBody>
      </p:sp>
      <p:sp>
        <p:nvSpPr>
          <p:cNvPr id="32" name="Rechteck 35">
            <a:extLst>
              <a:ext uri="{FF2B5EF4-FFF2-40B4-BE49-F238E27FC236}">
                <a16:creationId xmlns:a16="http://schemas.microsoft.com/office/drawing/2014/main" id="{DBF52A1B-B2A4-D267-1D3E-25A8996E8167}"/>
              </a:ext>
            </a:extLst>
          </p:cNvPr>
          <p:cNvSpPr>
            <a:spLocks noChangeArrowheads="1"/>
          </p:cNvSpPr>
          <p:nvPr/>
        </p:nvSpPr>
        <p:spPr bwMode="auto">
          <a:xfrm>
            <a:off x="2411760" y="4760913"/>
            <a:ext cx="1000125" cy="215900"/>
          </a:xfrm>
          <a:prstGeom prst="rect">
            <a:avLst/>
          </a:prstGeom>
          <a:noFill/>
          <a:ln>
            <a:noFill/>
          </a:ln>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dirty="0">
                <a:solidFill>
                  <a:schemeClr val="tx1"/>
                </a:solidFill>
              </a:rPr>
              <a:t>Slowenien</a:t>
            </a:r>
          </a:p>
        </p:txBody>
      </p:sp>
      <p:sp>
        <p:nvSpPr>
          <p:cNvPr id="33" name="Rechteck 35">
            <a:extLst>
              <a:ext uri="{FF2B5EF4-FFF2-40B4-BE49-F238E27FC236}">
                <a16:creationId xmlns:a16="http://schemas.microsoft.com/office/drawing/2014/main" id="{90F0BB70-F5CD-C830-0D29-7702A6C1245C}"/>
              </a:ext>
            </a:extLst>
          </p:cNvPr>
          <p:cNvSpPr>
            <a:spLocks noChangeArrowheads="1"/>
          </p:cNvSpPr>
          <p:nvPr/>
        </p:nvSpPr>
        <p:spPr bwMode="auto">
          <a:xfrm>
            <a:off x="476250" y="4149725"/>
            <a:ext cx="782638"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a:solidFill>
                  <a:schemeClr val="tx1"/>
                </a:solidFill>
              </a:rPr>
              <a:t>Schweiz</a:t>
            </a:r>
          </a:p>
        </p:txBody>
      </p:sp>
      <p:sp>
        <p:nvSpPr>
          <p:cNvPr id="34" name="Rechteck 35">
            <a:extLst>
              <a:ext uri="{FF2B5EF4-FFF2-40B4-BE49-F238E27FC236}">
                <a16:creationId xmlns:a16="http://schemas.microsoft.com/office/drawing/2014/main" id="{FB77A559-5A00-6B59-2257-39F53B30164E}"/>
              </a:ext>
            </a:extLst>
          </p:cNvPr>
          <p:cNvSpPr>
            <a:spLocks noChangeArrowheads="1"/>
          </p:cNvSpPr>
          <p:nvPr/>
        </p:nvSpPr>
        <p:spPr bwMode="auto">
          <a:xfrm>
            <a:off x="1115616" y="3860800"/>
            <a:ext cx="235967" cy="215900"/>
          </a:xfrm>
          <a:prstGeom prst="rect">
            <a:avLst/>
          </a:prstGeom>
          <a:noFill/>
          <a:ln>
            <a:noFill/>
          </a:ln>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chemeClr val="tx1"/>
                </a:solidFill>
              </a:rPr>
              <a:t>FL</a:t>
            </a:r>
          </a:p>
        </p:txBody>
      </p:sp>
      <p:sp>
        <p:nvSpPr>
          <p:cNvPr id="39" name="Rechteck 35">
            <a:extLst>
              <a:ext uri="{FF2B5EF4-FFF2-40B4-BE49-F238E27FC236}">
                <a16:creationId xmlns:a16="http://schemas.microsoft.com/office/drawing/2014/main" id="{E2F2EB6B-9338-F4D0-D80A-F8F6AC4FF9D7}"/>
              </a:ext>
            </a:extLst>
          </p:cNvPr>
          <p:cNvSpPr>
            <a:spLocks noChangeArrowheads="1"/>
          </p:cNvSpPr>
          <p:nvPr/>
        </p:nvSpPr>
        <p:spPr bwMode="auto">
          <a:xfrm>
            <a:off x="1619250" y="5695950"/>
            <a:ext cx="6350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a:solidFill>
                  <a:schemeClr val="tx1"/>
                </a:solidFill>
              </a:rPr>
              <a:t>Italien</a:t>
            </a:r>
          </a:p>
        </p:txBody>
      </p:sp>
      <p:cxnSp>
        <p:nvCxnSpPr>
          <p:cNvPr id="11" name="Gerade Verbindung mit Pfeil 10">
            <a:extLst>
              <a:ext uri="{FF2B5EF4-FFF2-40B4-BE49-F238E27FC236}">
                <a16:creationId xmlns:a16="http://schemas.microsoft.com/office/drawing/2014/main" id="{8B994BC0-1C61-C2A9-A798-3781BD878A59}"/>
              </a:ext>
            </a:extLst>
          </p:cNvPr>
          <p:cNvCxnSpPr>
            <a:cxnSpLocks/>
          </p:cNvCxnSpPr>
          <p:nvPr/>
        </p:nvCxnSpPr>
        <p:spPr>
          <a:xfrm>
            <a:off x="1172798" y="4025900"/>
            <a:ext cx="121602" cy="101600"/>
          </a:xfrm>
          <a:prstGeom prst="straightConnector1">
            <a:avLst/>
          </a:prstGeom>
          <a:ln>
            <a:solidFill>
              <a:srgbClr val="0A0A0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5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9"/>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19"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hteck 35">
            <a:extLst>
              <a:ext uri="{FF2B5EF4-FFF2-40B4-BE49-F238E27FC236}">
                <a16:creationId xmlns:a16="http://schemas.microsoft.com/office/drawing/2014/main" id="{F748354C-7724-6F69-1A5A-643766CFF0E4}"/>
              </a:ext>
            </a:extLst>
          </p:cNvPr>
          <p:cNvSpPr>
            <a:spLocks noChangeArrowheads="1"/>
          </p:cNvSpPr>
          <p:nvPr/>
        </p:nvSpPr>
        <p:spPr bwMode="auto">
          <a:xfrm>
            <a:off x="422275" y="5660455"/>
            <a:ext cx="8429625" cy="936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Arial" panose="020B0604020202020204" pitchFamily="34" charset="0"/>
              <a:buNone/>
            </a:pPr>
            <a:r>
              <a:rPr lang="de-AT" altLang="de-DE" sz="1400" b="0" dirty="0">
                <a:solidFill>
                  <a:schemeClr val="tx1"/>
                </a:solidFill>
                <a:latin typeface="Arial" panose="020B0604020202020204" pitchFamily="34" charset="0"/>
              </a:rPr>
              <a:t>Die </a:t>
            </a:r>
            <a:r>
              <a:rPr lang="de-AT" altLang="de-DE" sz="1400" dirty="0">
                <a:solidFill>
                  <a:schemeClr val="tx1"/>
                </a:solidFill>
                <a:latin typeface="Arial" panose="020B0604020202020204" pitchFamily="34" charset="0"/>
              </a:rPr>
              <a:t>Schweiz </a:t>
            </a:r>
            <a:r>
              <a:rPr lang="de-AT" altLang="de-DE" sz="1400" b="0" dirty="0">
                <a:solidFill>
                  <a:schemeClr val="tx1"/>
                </a:solidFill>
                <a:latin typeface="Arial" panose="020B0604020202020204" pitchFamily="34" charset="0"/>
              </a:rPr>
              <a:t>ist unser Nachbar im Westen. Sie grenzt an Vorarlberg. Zwischen der Schweiz und Österreich liegt noch der kleine Nachbar Liechtenstein. Hohe Berge, Landwirtschaft auf steilen Hängen sowie viel Tourismus und viele Banken sind für beide Staaten typisch. </a:t>
            </a:r>
          </a:p>
          <a:p>
            <a:pPr eaLnBrk="1" hangingPunct="1">
              <a:spcBef>
                <a:spcPct val="0"/>
              </a:spcBef>
              <a:buFont typeface="Arial" panose="020B0604020202020204" pitchFamily="34" charset="0"/>
              <a:buNone/>
            </a:pPr>
            <a:r>
              <a:rPr lang="de-AT" altLang="de-DE" sz="1400" b="0" dirty="0">
                <a:solidFill>
                  <a:schemeClr val="tx1"/>
                </a:solidFill>
                <a:latin typeface="Arial" panose="020B0604020202020204" pitchFamily="34" charset="0"/>
              </a:rPr>
              <a:t>Weder die Schweiz noch Liechtenstein sind EU-Mitgliedstaaten.</a:t>
            </a:r>
            <a:endParaRPr lang="de-DE" altLang="de-DE" sz="1400" b="0" dirty="0">
              <a:solidFill>
                <a:schemeClr val="tx1"/>
              </a:solidFill>
              <a:latin typeface="Arial" panose="020B0604020202020204" pitchFamily="34" charset="0"/>
            </a:endParaRPr>
          </a:p>
        </p:txBody>
      </p:sp>
      <p:pic>
        <p:nvPicPr>
          <p:cNvPr id="7171" name="Picture 12">
            <a:extLst>
              <a:ext uri="{FF2B5EF4-FFF2-40B4-BE49-F238E27FC236}">
                <a16:creationId xmlns:a16="http://schemas.microsoft.com/office/drawing/2014/main" id="{C7E9AED6-ACDB-71E1-85CC-91C1B708EC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231"/>
          <a:stretch>
            <a:fillRect/>
          </a:stretch>
        </p:blipFill>
        <p:spPr bwMode="auto">
          <a:xfrm>
            <a:off x="486841" y="910059"/>
            <a:ext cx="3981450" cy="3960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13">
            <a:extLst>
              <a:ext uri="{FF2B5EF4-FFF2-40B4-BE49-F238E27FC236}">
                <a16:creationId xmlns:a16="http://schemas.microsoft.com/office/drawing/2014/main" id="{E48CE9F3-67D2-3E61-00AD-7F2533DF5A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7738" y="922338"/>
            <a:ext cx="3990975" cy="3959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173" name="Textfeld 3">
            <a:extLst>
              <a:ext uri="{FF2B5EF4-FFF2-40B4-BE49-F238E27FC236}">
                <a16:creationId xmlns:a16="http://schemas.microsoft.com/office/drawing/2014/main" id="{0F4C4829-E971-54C0-981C-FE27916E6A1E}"/>
              </a:ext>
            </a:extLst>
          </p:cNvPr>
          <p:cNvSpPr txBox="1">
            <a:spLocks noChangeArrowheads="1"/>
          </p:cNvSpPr>
          <p:nvPr/>
        </p:nvSpPr>
        <p:spPr bwMode="auto">
          <a:xfrm>
            <a:off x="367780" y="4870872"/>
            <a:ext cx="82835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dirty="0">
                <a:solidFill>
                  <a:schemeClr val="tx1"/>
                </a:solidFill>
                <a:latin typeface="Arial" panose="020B0604020202020204" pitchFamily="34" charset="0"/>
              </a:rPr>
              <a:t>Matterhorn von Zermatt aus gesehen 	   		Blick Richtung UNESCO-Welterbe Schweizer Alpen 					Jungfrau-Aletsch  </a:t>
            </a:r>
          </a:p>
        </p:txBody>
      </p:sp>
      <p:pic>
        <p:nvPicPr>
          <p:cNvPr id="7174" name="Picture 14">
            <a:extLst>
              <a:ext uri="{FF2B5EF4-FFF2-40B4-BE49-F238E27FC236}">
                <a16:creationId xmlns:a16="http://schemas.microsoft.com/office/drawing/2014/main" id="{DA32CAB7-9742-4892-B5D2-0D6AD537B5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044" y="4900192"/>
            <a:ext cx="1195388" cy="73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9" name="Picture 9">
            <a:extLst>
              <a:ext uri="{FF2B5EF4-FFF2-40B4-BE49-F238E27FC236}">
                <a16:creationId xmlns:a16="http://schemas.microsoft.com/office/drawing/2014/main" id="{72AED8EB-5BD7-546B-6588-58F079D41DC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4178"/>
          <a:stretch>
            <a:fillRect/>
          </a:stretch>
        </p:blipFill>
        <p:spPr bwMode="auto">
          <a:xfrm>
            <a:off x="4699002" y="941090"/>
            <a:ext cx="3822156" cy="2410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194" name="Rechteck 35">
            <a:extLst>
              <a:ext uri="{FF2B5EF4-FFF2-40B4-BE49-F238E27FC236}">
                <a16:creationId xmlns:a16="http://schemas.microsoft.com/office/drawing/2014/main" id="{01BEF9F2-0018-0784-B68F-9253A79E4B28}"/>
              </a:ext>
            </a:extLst>
          </p:cNvPr>
          <p:cNvSpPr>
            <a:spLocks noChangeArrowheads="1"/>
          </p:cNvSpPr>
          <p:nvPr/>
        </p:nvSpPr>
        <p:spPr bwMode="auto">
          <a:xfrm>
            <a:off x="374650" y="5589588"/>
            <a:ext cx="8301038"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Arial" panose="020B0604020202020204" pitchFamily="34" charset="0"/>
              <a:buNone/>
            </a:pPr>
            <a:r>
              <a:rPr lang="de-AT" altLang="de-DE" sz="1400" b="0" dirty="0">
                <a:solidFill>
                  <a:schemeClr val="tx1"/>
                </a:solidFill>
              </a:rPr>
              <a:t>Die Geldscheine des </a:t>
            </a:r>
            <a:r>
              <a:rPr lang="de-AT" altLang="de-DE" sz="1400" dirty="0">
                <a:solidFill>
                  <a:schemeClr val="tx1"/>
                </a:solidFill>
              </a:rPr>
              <a:t>Schweizer Franken </a:t>
            </a:r>
            <a:r>
              <a:rPr lang="de-AT" altLang="de-DE" sz="1400" b="0" dirty="0">
                <a:solidFill>
                  <a:schemeClr val="tx1"/>
                </a:solidFill>
              </a:rPr>
              <a:t>sind - so wie der Staat - viersprachig: Deutsch, Französisch, Italienisch und Rätoromanisch. Das  Landeszeichen CH steht für </a:t>
            </a:r>
            <a:r>
              <a:rPr lang="de-AT" altLang="de-DE" sz="1400" dirty="0">
                <a:solidFill>
                  <a:schemeClr val="tx1"/>
                </a:solidFill>
              </a:rPr>
              <a:t>C</a:t>
            </a:r>
            <a:r>
              <a:rPr lang="de-AT" altLang="de-DE" sz="1400" b="0" dirty="0">
                <a:solidFill>
                  <a:schemeClr val="tx1"/>
                </a:solidFill>
              </a:rPr>
              <a:t>onfoederatio </a:t>
            </a:r>
            <a:r>
              <a:rPr lang="de-AT" altLang="de-DE" sz="1400" dirty="0">
                <a:solidFill>
                  <a:schemeClr val="tx1"/>
                </a:solidFill>
              </a:rPr>
              <a:t>H</a:t>
            </a:r>
            <a:r>
              <a:rPr lang="de-AT" altLang="de-DE" sz="1400" b="0" dirty="0">
                <a:solidFill>
                  <a:schemeClr val="tx1"/>
                </a:solidFill>
              </a:rPr>
              <a:t>elvetica. Das ist Latein, um keine der Amtssprachen zu bevorzugen. Die Schweiz ist für ihre Qualitätsprodukte bekannt.</a:t>
            </a:r>
            <a:endParaRPr lang="de-AT" altLang="de-DE" sz="1400" b="0" dirty="0"/>
          </a:p>
          <a:p>
            <a:pPr eaLnBrk="1" hangingPunct="1">
              <a:spcBef>
                <a:spcPct val="0"/>
              </a:spcBef>
              <a:buFont typeface="Arial" panose="020B0604020202020204" pitchFamily="34" charset="0"/>
              <a:buNone/>
            </a:pPr>
            <a:endParaRPr lang="de-DE" altLang="de-DE" sz="1400" b="0" dirty="0">
              <a:solidFill>
                <a:schemeClr val="tx1"/>
              </a:solidFill>
              <a:latin typeface="Arial" panose="020B0604020202020204" pitchFamily="34" charset="0"/>
            </a:endParaRPr>
          </a:p>
        </p:txBody>
      </p:sp>
      <p:sp>
        <p:nvSpPr>
          <p:cNvPr id="8195" name="Textfeld 3">
            <a:extLst>
              <a:ext uri="{FF2B5EF4-FFF2-40B4-BE49-F238E27FC236}">
                <a16:creationId xmlns:a16="http://schemas.microsoft.com/office/drawing/2014/main" id="{5BF2C844-D012-1958-CAFA-95FDE3F10A91}"/>
              </a:ext>
            </a:extLst>
          </p:cNvPr>
          <p:cNvSpPr txBox="1">
            <a:spLocks noChangeArrowheads="1"/>
          </p:cNvSpPr>
          <p:nvPr/>
        </p:nvSpPr>
        <p:spPr bwMode="auto">
          <a:xfrm>
            <a:off x="285750" y="4965700"/>
            <a:ext cx="8582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dirty="0">
                <a:solidFill>
                  <a:schemeClr val="tx1"/>
                </a:solidFill>
                <a:latin typeface="Calibri" panose="020F0502020204030204" pitchFamily="34" charset="0"/>
              </a:rPr>
              <a:t>Schweizer Franken			                   Beispiele für Qualitätsprodukte: </a:t>
            </a:r>
            <a:br>
              <a:rPr lang="de-AT" altLang="de-DE" sz="1200" b="0" dirty="0">
                <a:solidFill>
                  <a:schemeClr val="tx1"/>
                </a:solidFill>
                <a:latin typeface="Calibri" panose="020F0502020204030204" pitchFamily="34" charset="0"/>
              </a:rPr>
            </a:br>
            <a:r>
              <a:rPr lang="de-AT" altLang="de-DE" sz="1200" b="0" dirty="0">
                <a:solidFill>
                  <a:schemeClr val="tx1"/>
                </a:solidFill>
                <a:latin typeface="Calibri" panose="020F0502020204030204" pitchFamily="34" charset="0"/>
              </a:rPr>
              <a:t>				                   Käse, Schokolade, Hochtechnologie</a:t>
            </a:r>
          </a:p>
        </p:txBody>
      </p:sp>
      <p:pic>
        <p:nvPicPr>
          <p:cNvPr id="8196" name="Picture 7">
            <a:extLst>
              <a:ext uri="{FF2B5EF4-FFF2-40B4-BE49-F238E27FC236}">
                <a16:creationId xmlns:a16="http://schemas.microsoft.com/office/drawing/2014/main" id="{CE9683D9-98A2-2C19-5C72-16F9D115A1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798"/>
          <a:stretch>
            <a:fillRect/>
          </a:stretch>
        </p:blipFill>
        <p:spPr bwMode="auto">
          <a:xfrm>
            <a:off x="407988" y="908050"/>
            <a:ext cx="4037012" cy="3941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10">
            <a:extLst>
              <a:ext uri="{FF2B5EF4-FFF2-40B4-BE49-F238E27FC236}">
                <a16:creationId xmlns:a16="http://schemas.microsoft.com/office/drawing/2014/main" id="{89E3FE5E-8C6B-E896-0B0B-6CC06E28570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268" b="95465" l="6316" r="98684">
                        <a14:foregroundMark x1="24211" y1="7029" x2="57105" y2="8390"/>
                        <a14:foregroundMark x1="45000" y1="4535" x2="26579" y2="2494"/>
                        <a14:foregroundMark x1="93421" y1="41043" x2="93421" y2="63492"/>
                        <a14:foregroundMark x1="27895" y1="90476" x2="10263" y2="85261"/>
                        <a14:foregroundMark x1="6316" y1="95465" x2="11579" y2="92290"/>
                        <a14:foregroundMark x1="6316" y1="53968" x2="6316" y2="32653"/>
                        <a14:foregroundMark x1="7895" y1="31519" x2="7105" y2="19274"/>
                        <a14:foregroundMark x1="98684" y1="48073" x2="97105" y2="63492"/>
                      </a14:backgroundRemoval>
                    </a14:imgEffect>
                  </a14:imgLayer>
                </a14:imgProps>
              </a:ext>
              <a:ext uri="{28A0092B-C50C-407E-A947-70E740481C1C}">
                <a14:useLocalDpi xmlns:a14="http://schemas.microsoft.com/office/drawing/2010/main" val="0"/>
              </a:ext>
            </a:extLst>
          </a:blip>
          <a:srcRect/>
          <a:stretch>
            <a:fillRect/>
          </a:stretch>
        </p:blipFill>
        <p:spPr bwMode="auto">
          <a:xfrm>
            <a:off x="6966551" y="2972367"/>
            <a:ext cx="1706805" cy="1981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Grafik 2">
            <a:extLst>
              <a:ext uri="{FF2B5EF4-FFF2-40B4-BE49-F238E27FC236}">
                <a16:creationId xmlns:a16="http://schemas.microsoft.com/office/drawing/2014/main" id="{63F1BEB1-C301-4FD9-E834-14D613EAB248}"/>
              </a:ext>
            </a:extLst>
          </p:cNvPr>
          <p:cNvPicPr>
            <a:picLocks noChangeAspect="1"/>
          </p:cNvPicPr>
          <p:nvPr/>
        </p:nvPicPr>
        <p:blipFill>
          <a:blip r:embed="rId6">
            <a:extLst>
              <a:ext uri="{28A0092B-C50C-407E-A947-70E740481C1C}">
                <a14:useLocalDpi xmlns:a14="http://schemas.microsoft.com/office/drawing/2010/main" val="0"/>
              </a:ext>
            </a:extLst>
          </a:blip>
          <a:srcRect l="575" t="9399" r="2300" b="5035"/>
          <a:stretch>
            <a:fillRect/>
          </a:stretch>
        </p:blipFill>
        <p:spPr>
          <a:xfrm>
            <a:off x="4572000" y="3513732"/>
            <a:ext cx="2430369" cy="142743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hteck 35">
            <a:extLst>
              <a:ext uri="{FF2B5EF4-FFF2-40B4-BE49-F238E27FC236}">
                <a16:creationId xmlns:a16="http://schemas.microsoft.com/office/drawing/2014/main" id="{2C586B0C-85BE-5296-9B5E-84C5E114E8D8}"/>
              </a:ext>
            </a:extLst>
          </p:cNvPr>
          <p:cNvSpPr>
            <a:spLocks noChangeArrowheads="1"/>
          </p:cNvSpPr>
          <p:nvPr/>
        </p:nvSpPr>
        <p:spPr bwMode="auto">
          <a:xfrm>
            <a:off x="395288" y="5675313"/>
            <a:ext cx="80803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chemeClr val="tx1"/>
                </a:solidFill>
              </a:rPr>
              <a:t>Deutschland  </a:t>
            </a:r>
            <a:r>
              <a:rPr lang="de-AT" altLang="de-DE" sz="1400" b="0" dirty="0">
                <a:solidFill>
                  <a:schemeClr val="tx1"/>
                </a:solidFill>
              </a:rPr>
              <a:t>grenzt an den Norden von Vorarlberg und Tirol sowie an Salzburg und Oberösterreich. Nur im Süden Deutschlands sind hohe Gebirge. Mitteldeutschland hat Mittelgebirge, der Norden Deutschlands ist eher eben. In Deutschland leben über 80 Millionen Menschen. </a:t>
            </a:r>
            <a:endParaRPr lang="de-DE" altLang="de-DE" sz="1400" b="0" dirty="0">
              <a:solidFill>
                <a:schemeClr val="tx1"/>
              </a:solidFill>
              <a:latin typeface="Arial" panose="020B0604020202020204" pitchFamily="34" charset="0"/>
            </a:endParaRPr>
          </a:p>
        </p:txBody>
      </p:sp>
      <p:sp>
        <p:nvSpPr>
          <p:cNvPr id="9219" name="Textfeld 3">
            <a:extLst>
              <a:ext uri="{FF2B5EF4-FFF2-40B4-BE49-F238E27FC236}">
                <a16:creationId xmlns:a16="http://schemas.microsoft.com/office/drawing/2014/main" id="{B18A497F-3710-B609-800E-2A8DDFC6C9C1}"/>
              </a:ext>
            </a:extLst>
          </p:cNvPr>
          <p:cNvSpPr txBox="1">
            <a:spLocks noChangeArrowheads="1"/>
          </p:cNvSpPr>
          <p:nvPr/>
        </p:nvSpPr>
        <p:spPr bwMode="auto">
          <a:xfrm>
            <a:off x="323850" y="4870450"/>
            <a:ext cx="8512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tabLst>
                <a:tab pos="4310063" algn="l"/>
              </a:tabLst>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tabLst>
                <a:tab pos="4310063" algn="l"/>
              </a:tabLst>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tabLst>
                <a:tab pos="4310063" algn="l"/>
              </a:tabLst>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tabLst>
                <a:tab pos="4310063" algn="l"/>
              </a:tabLst>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tabLst>
                <a:tab pos="43100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43100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43100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43100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4310063" algn="l"/>
              </a:tabLst>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Calibri" panose="020F0502020204030204" pitchFamily="34" charset="0"/>
              </a:rPr>
              <a:t>Karwendelgebirge in Bayern		Elbsandsteingebirge in Sachsen</a:t>
            </a:r>
          </a:p>
        </p:txBody>
      </p:sp>
      <p:pic>
        <p:nvPicPr>
          <p:cNvPr id="9221" name="Picture 7">
            <a:extLst>
              <a:ext uri="{FF2B5EF4-FFF2-40B4-BE49-F238E27FC236}">
                <a16:creationId xmlns:a16="http://schemas.microsoft.com/office/drawing/2014/main" id="{D8425F19-4571-FC59-3FC0-084F8AABE8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354" t="935" r="1614" b="8589"/>
          <a:stretch>
            <a:fillRect/>
          </a:stretch>
        </p:blipFill>
        <p:spPr bwMode="auto">
          <a:xfrm>
            <a:off x="395288" y="1092200"/>
            <a:ext cx="4013200" cy="3778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2" name="Picture 8">
            <a:extLst>
              <a:ext uri="{FF2B5EF4-FFF2-40B4-BE49-F238E27FC236}">
                <a16:creationId xmlns:a16="http://schemas.microsoft.com/office/drawing/2014/main" id="{0F4A67AC-E2D9-7F23-1804-524F87C2A3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45" r="9166"/>
          <a:stretch>
            <a:fillRect/>
          </a:stretch>
        </p:blipFill>
        <p:spPr bwMode="auto">
          <a:xfrm>
            <a:off x="4756150" y="1092200"/>
            <a:ext cx="4079875" cy="3776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6">
            <a:extLst>
              <a:ext uri="{FF2B5EF4-FFF2-40B4-BE49-F238E27FC236}">
                <a16:creationId xmlns:a16="http://schemas.microsoft.com/office/drawing/2014/main" id="{3F91CE75-4A57-4D42-C946-AF4EC2CA422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3965" b="89868" l="722" r="98195">
                        <a14:foregroundMark x1="92780" y1="48458" x2="98195" y2="70044"/>
                        <a14:foregroundMark x1="8306" y1="15200" x2="10830" y2="16740"/>
                        <a14:foregroundMark x1="29964" y1="8811" x2="38628" y2="9251"/>
                        <a14:foregroundMark x1="49458" y1="8370" x2="49458" y2="8370"/>
                        <a14:foregroundMark x1="88809" y1="5286" x2="88809" y2="5286"/>
                        <a14:foregroundMark x1="2527" y1="9692" x2="2582" y2="10132"/>
                        <a14:backgroundMark x1="3971" y1="4846" x2="3971" y2="4846"/>
                        <a14:backgroundMark x1="2888" y1="3965" x2="1444" y2="5286"/>
                        <a14:backgroundMark x1="2166" y1="10132" x2="2166" y2="44053"/>
                        <a14:backgroundMark x1="1805" y1="11013" x2="1805" y2="11013"/>
                        <a14:backgroundMark x1="2888" y1="10573" x2="2888" y2="10573"/>
                        <a14:backgroundMark x1="3610" y1="9692" x2="3610" y2="9692"/>
                        <a14:backgroundMark x1="2888" y1="9692" x2="2888" y2="9692"/>
                      </a14:backgroundRemoval>
                    </a14:imgEffect>
                  </a14:imgLayer>
                </a14:imgProps>
              </a:ext>
              <a:ext uri="{28A0092B-C50C-407E-A947-70E740481C1C}">
                <a14:useLocalDpi xmlns:a14="http://schemas.microsoft.com/office/drawing/2010/main" val="0"/>
              </a:ext>
            </a:extLst>
          </a:blip>
          <a:srcRect/>
          <a:stretch>
            <a:fillRect/>
          </a:stretch>
        </p:blipFill>
        <p:spPr bwMode="auto">
          <a:xfrm>
            <a:off x="3832225" y="4675981"/>
            <a:ext cx="1152525" cy="941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hteck 35">
            <a:extLst>
              <a:ext uri="{FF2B5EF4-FFF2-40B4-BE49-F238E27FC236}">
                <a16:creationId xmlns:a16="http://schemas.microsoft.com/office/drawing/2014/main" id="{3E7C1A61-B5BE-4A09-5984-A5EF9C1B5705}"/>
              </a:ext>
            </a:extLst>
          </p:cNvPr>
          <p:cNvSpPr>
            <a:spLocks noChangeArrowheads="1"/>
          </p:cNvSpPr>
          <p:nvPr/>
        </p:nvSpPr>
        <p:spPr bwMode="auto">
          <a:xfrm>
            <a:off x="468313" y="5243513"/>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chemeClr val="tx1"/>
                </a:solidFill>
              </a:rPr>
              <a:t>. </a:t>
            </a:r>
            <a:endParaRPr lang="de-DE" altLang="de-DE" sz="1400" b="0">
              <a:solidFill>
                <a:schemeClr val="tx1"/>
              </a:solidFill>
              <a:latin typeface="Arial" panose="020B0604020202020204" pitchFamily="34" charset="0"/>
            </a:endParaRPr>
          </a:p>
        </p:txBody>
      </p:sp>
      <p:sp>
        <p:nvSpPr>
          <p:cNvPr id="10243" name="Textfeld 3">
            <a:extLst>
              <a:ext uri="{FF2B5EF4-FFF2-40B4-BE49-F238E27FC236}">
                <a16:creationId xmlns:a16="http://schemas.microsoft.com/office/drawing/2014/main" id="{266ED022-1480-BAAC-8922-6EC84981E29B}"/>
              </a:ext>
            </a:extLst>
          </p:cNvPr>
          <p:cNvSpPr txBox="1">
            <a:spLocks noChangeArrowheads="1"/>
          </p:cNvSpPr>
          <p:nvPr/>
        </p:nvSpPr>
        <p:spPr bwMode="auto">
          <a:xfrm>
            <a:off x="315913" y="4779963"/>
            <a:ext cx="81518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Calibri" panose="020F0502020204030204" pitchFamily="34" charset="0"/>
              </a:rPr>
              <a:t>Industrie in München			                     Der Hamburger Hafen                </a:t>
            </a:r>
          </a:p>
        </p:txBody>
      </p:sp>
      <p:pic>
        <p:nvPicPr>
          <p:cNvPr id="10244" name="Picture 8">
            <a:extLst>
              <a:ext uri="{FF2B5EF4-FFF2-40B4-BE49-F238E27FC236}">
                <a16:creationId xmlns:a16="http://schemas.microsoft.com/office/drawing/2014/main" id="{DB343F6F-A7CC-E6AC-E5EA-FEB9909F2C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7510" r="-124"/>
          <a:stretch>
            <a:fillRect/>
          </a:stretch>
        </p:blipFill>
        <p:spPr bwMode="auto">
          <a:xfrm>
            <a:off x="395288" y="1052513"/>
            <a:ext cx="3959225" cy="367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5" name="Picture 9">
            <a:extLst>
              <a:ext uri="{FF2B5EF4-FFF2-40B4-BE49-F238E27FC236}">
                <a16:creationId xmlns:a16="http://schemas.microsoft.com/office/drawing/2014/main" id="{C68B28E1-C5E5-E653-C083-2CE31620FD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10" t="14326" b="4248"/>
          <a:stretch>
            <a:fillRect/>
          </a:stretch>
        </p:blipFill>
        <p:spPr bwMode="auto">
          <a:xfrm>
            <a:off x="4733925" y="1052513"/>
            <a:ext cx="4164013" cy="3671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246" name="Rechteck 35">
            <a:extLst>
              <a:ext uri="{FF2B5EF4-FFF2-40B4-BE49-F238E27FC236}">
                <a16:creationId xmlns:a16="http://schemas.microsoft.com/office/drawing/2014/main" id="{2B24E1D4-45CC-6B5F-0132-9816716B31E1}"/>
              </a:ext>
            </a:extLst>
          </p:cNvPr>
          <p:cNvSpPr>
            <a:spLocks noChangeArrowheads="1"/>
          </p:cNvSpPr>
          <p:nvPr/>
        </p:nvSpPr>
        <p:spPr bwMode="auto">
          <a:xfrm>
            <a:off x="395288" y="5373688"/>
            <a:ext cx="79930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chemeClr val="tx1"/>
                </a:solidFill>
              </a:rPr>
              <a:t>Die </a:t>
            </a:r>
            <a:r>
              <a:rPr lang="de-AT" altLang="de-DE" sz="1400">
                <a:solidFill>
                  <a:schemeClr val="tx1"/>
                </a:solidFill>
              </a:rPr>
              <a:t>deutsche Wirtschaft </a:t>
            </a:r>
            <a:r>
              <a:rPr lang="de-AT" altLang="de-DE" sz="1400" b="0">
                <a:solidFill>
                  <a:schemeClr val="tx1"/>
                </a:solidFill>
              </a:rPr>
              <a:t>ist die größte innerhalb der Europäischen Union. Deutschlands Industrie ist hoch entwickelt. Es  werden Autos, Maschinen, technische Teile, Elektronik und chemische Produkte hergestellt. Für Österreich ist Deutschland ein wichtiger Handelspartner.</a:t>
            </a:r>
            <a:endParaRPr lang="de-DE" altLang="de-DE" sz="1400" b="0">
              <a:solidFill>
                <a:schemeClr val="tx1"/>
              </a:solidFill>
              <a:latin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hteck 35">
            <a:extLst>
              <a:ext uri="{FF2B5EF4-FFF2-40B4-BE49-F238E27FC236}">
                <a16:creationId xmlns:a16="http://schemas.microsoft.com/office/drawing/2014/main" id="{417F34D1-E72F-434D-3208-6641C1AC729C}"/>
              </a:ext>
            </a:extLst>
          </p:cNvPr>
          <p:cNvSpPr>
            <a:spLocks noChangeArrowheads="1"/>
          </p:cNvSpPr>
          <p:nvPr/>
        </p:nvSpPr>
        <p:spPr bwMode="auto">
          <a:xfrm>
            <a:off x="468313" y="5589588"/>
            <a:ext cx="82804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chemeClr val="tx1"/>
                </a:solidFill>
              </a:rPr>
              <a:t>Die </a:t>
            </a:r>
            <a:r>
              <a:rPr lang="de-AT" altLang="de-DE" sz="1400">
                <a:solidFill>
                  <a:schemeClr val="tx1"/>
                </a:solidFill>
              </a:rPr>
              <a:t>Tschechische Republik</a:t>
            </a:r>
            <a:r>
              <a:rPr lang="de-AT" altLang="de-DE" sz="1400" b="0">
                <a:solidFill>
                  <a:schemeClr val="tx1"/>
                </a:solidFill>
              </a:rPr>
              <a:t> und die </a:t>
            </a:r>
            <a:r>
              <a:rPr lang="de-AT" altLang="de-DE" sz="1400">
                <a:solidFill>
                  <a:schemeClr val="tx1"/>
                </a:solidFill>
              </a:rPr>
              <a:t>Slowakei</a:t>
            </a:r>
            <a:r>
              <a:rPr lang="de-AT" altLang="de-DE" sz="1400" b="0">
                <a:solidFill>
                  <a:schemeClr val="tx1"/>
                </a:solidFill>
              </a:rPr>
              <a:t> waren früher ein Staat. 1993 wurden sie getrennt. Mittelgebirge gibt es in beiden Staaten, in Tschechien auch höhere Berge. Die Hauptstädte, aber auch viele kleinere Städte sind historisch interessant und ziehen Touristinnen und Touristen an. </a:t>
            </a:r>
          </a:p>
          <a:p>
            <a:pPr eaLnBrk="1" hangingPunct="1">
              <a:spcBef>
                <a:spcPct val="0"/>
              </a:spcBef>
              <a:buFontTx/>
              <a:buNone/>
            </a:pPr>
            <a:endParaRPr lang="de-DE" altLang="de-DE" sz="1400" b="0">
              <a:solidFill>
                <a:schemeClr val="tx1"/>
              </a:solidFill>
              <a:latin typeface="Arial" panose="020B0604020202020204" pitchFamily="34" charset="0"/>
            </a:endParaRPr>
          </a:p>
        </p:txBody>
      </p:sp>
      <p:sp>
        <p:nvSpPr>
          <p:cNvPr id="11267" name="Textfeld 3">
            <a:extLst>
              <a:ext uri="{FF2B5EF4-FFF2-40B4-BE49-F238E27FC236}">
                <a16:creationId xmlns:a16="http://schemas.microsoft.com/office/drawing/2014/main" id="{E468644A-8911-5713-7296-7E1C48A750F6}"/>
              </a:ext>
            </a:extLst>
          </p:cNvPr>
          <p:cNvSpPr txBox="1">
            <a:spLocks noChangeArrowheads="1"/>
          </p:cNvSpPr>
          <p:nvPr/>
        </p:nvSpPr>
        <p:spPr bwMode="auto">
          <a:xfrm>
            <a:off x="296862" y="4791075"/>
            <a:ext cx="7864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dirty="0">
                <a:solidFill>
                  <a:schemeClr val="tx1"/>
                </a:solidFill>
                <a:latin typeface="Calibri" panose="020F0502020204030204" pitchFamily="34" charset="0"/>
              </a:rPr>
              <a:t>Prag, Brücken über die Moldau (CZ)	                                               Bratislava, altes Rathaus (SLO)</a:t>
            </a:r>
          </a:p>
        </p:txBody>
      </p:sp>
      <p:pic>
        <p:nvPicPr>
          <p:cNvPr id="11268" name="Picture 6">
            <a:extLst>
              <a:ext uri="{FF2B5EF4-FFF2-40B4-BE49-F238E27FC236}">
                <a16:creationId xmlns:a16="http://schemas.microsoft.com/office/drawing/2014/main" id="{13813BF6-F756-B416-0961-810432A813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96" t="1588" r="16966" b="221"/>
          <a:stretch>
            <a:fillRect/>
          </a:stretch>
        </p:blipFill>
        <p:spPr bwMode="auto">
          <a:xfrm>
            <a:off x="395288" y="981075"/>
            <a:ext cx="4006850" cy="3843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7">
            <a:extLst>
              <a:ext uri="{FF2B5EF4-FFF2-40B4-BE49-F238E27FC236}">
                <a16:creationId xmlns:a16="http://schemas.microsoft.com/office/drawing/2014/main" id="{B1DB5233-8E63-2CA9-9AF6-99B99B774F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904"/>
          <a:stretch>
            <a:fillRect/>
          </a:stretch>
        </p:blipFill>
        <p:spPr bwMode="auto">
          <a:xfrm>
            <a:off x="4787900" y="981075"/>
            <a:ext cx="4059238" cy="3846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0" name="Picture 8">
            <a:extLst>
              <a:ext uri="{FF2B5EF4-FFF2-40B4-BE49-F238E27FC236}">
                <a16:creationId xmlns:a16="http://schemas.microsoft.com/office/drawing/2014/main" id="{A64D2CE1-4ABD-99B0-8566-B429A61F8F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1738" y="4203700"/>
            <a:ext cx="1295400" cy="866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1" name="Picture 9">
            <a:extLst>
              <a:ext uri="{FF2B5EF4-FFF2-40B4-BE49-F238E27FC236}">
                <a16:creationId xmlns:a16="http://schemas.microsoft.com/office/drawing/2014/main" id="{5F958580-6E8D-A982-66A2-05F3C456E2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1813" y="4203700"/>
            <a:ext cx="1330325" cy="866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hteck 35">
            <a:extLst>
              <a:ext uri="{FF2B5EF4-FFF2-40B4-BE49-F238E27FC236}">
                <a16:creationId xmlns:a16="http://schemas.microsoft.com/office/drawing/2014/main" id="{71295598-0144-06BC-B338-8649B43C6F19}"/>
              </a:ext>
            </a:extLst>
          </p:cNvPr>
          <p:cNvSpPr>
            <a:spLocks noChangeArrowheads="1"/>
          </p:cNvSpPr>
          <p:nvPr/>
        </p:nvSpPr>
        <p:spPr bwMode="auto">
          <a:xfrm>
            <a:off x="425450" y="5516563"/>
            <a:ext cx="8050213"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rPr>
              <a:t>Unser östlicher Nachbar </a:t>
            </a:r>
            <a:r>
              <a:rPr lang="de-AT" altLang="de-DE" sz="1400" dirty="0">
                <a:solidFill>
                  <a:schemeClr val="tx1"/>
                </a:solidFill>
              </a:rPr>
              <a:t>Ungarn</a:t>
            </a:r>
            <a:r>
              <a:rPr lang="de-AT" altLang="de-DE" sz="1400" b="0" dirty="0">
                <a:solidFill>
                  <a:schemeClr val="tx1"/>
                </a:solidFill>
              </a:rPr>
              <a:t> gehört zur EU, hat aber eine eigene Währung, den Forint. Budapest ist ein bedeutendes Industriezentrum, daneben ist die Landwirtschaft ein wichtiger Wirtschaftszweig in Ungarn. Es gibt Ebenen und Mittelgebirge und einen großen Steppensee, den Plattensee.</a:t>
            </a:r>
            <a:endParaRPr lang="de-DE" altLang="de-DE" sz="1400" b="0" dirty="0">
              <a:solidFill>
                <a:schemeClr val="tx1"/>
              </a:solidFill>
              <a:latin typeface="Arial" panose="020B0604020202020204" pitchFamily="34" charset="0"/>
            </a:endParaRPr>
          </a:p>
        </p:txBody>
      </p:sp>
      <p:sp>
        <p:nvSpPr>
          <p:cNvPr id="12291" name="Textfeld 3">
            <a:extLst>
              <a:ext uri="{FF2B5EF4-FFF2-40B4-BE49-F238E27FC236}">
                <a16:creationId xmlns:a16="http://schemas.microsoft.com/office/drawing/2014/main" id="{DAA07844-0736-332F-21AF-FA2053761CD0}"/>
              </a:ext>
            </a:extLst>
          </p:cNvPr>
          <p:cNvSpPr txBox="1">
            <a:spLocks noChangeArrowheads="1"/>
          </p:cNvSpPr>
          <p:nvPr/>
        </p:nvSpPr>
        <p:spPr bwMode="auto">
          <a:xfrm>
            <a:off x="323528" y="4981997"/>
            <a:ext cx="86407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dirty="0">
                <a:solidFill>
                  <a:schemeClr val="tx1"/>
                </a:solidFill>
                <a:latin typeface="Calibri" panose="020F0502020204030204" pitchFamily="34" charset="0"/>
              </a:rPr>
              <a:t> Zentrum von Budapest mit Donaubrücke 			          Plattensee</a:t>
            </a:r>
          </a:p>
        </p:txBody>
      </p:sp>
      <p:pic>
        <p:nvPicPr>
          <p:cNvPr id="12292" name="Picture 6">
            <a:extLst>
              <a:ext uri="{FF2B5EF4-FFF2-40B4-BE49-F238E27FC236}">
                <a16:creationId xmlns:a16="http://schemas.microsoft.com/office/drawing/2014/main" id="{964A395E-AF8A-A934-A8DD-0F4C683D9A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2216" t="11266" b="-2"/>
          <a:stretch>
            <a:fillRect/>
          </a:stretch>
        </p:blipFill>
        <p:spPr bwMode="auto">
          <a:xfrm>
            <a:off x="4754563" y="889000"/>
            <a:ext cx="4095750" cy="4073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3" name="Picture 7">
            <a:extLst>
              <a:ext uri="{FF2B5EF4-FFF2-40B4-BE49-F238E27FC236}">
                <a16:creationId xmlns:a16="http://schemas.microsoft.com/office/drawing/2014/main" id="{0289EE9A-FE12-89BD-FF93-673CE6C1D8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450" y="889000"/>
            <a:ext cx="4010025" cy="4073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4" name="Picture 8">
            <a:extLst>
              <a:ext uri="{FF2B5EF4-FFF2-40B4-BE49-F238E27FC236}">
                <a16:creationId xmlns:a16="http://schemas.microsoft.com/office/drawing/2014/main" id="{E77D9722-6DB1-3FCF-9FED-0568F90954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7824" y="4484415"/>
            <a:ext cx="1368351" cy="918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hteck 35">
            <a:extLst>
              <a:ext uri="{FF2B5EF4-FFF2-40B4-BE49-F238E27FC236}">
                <a16:creationId xmlns:a16="http://schemas.microsoft.com/office/drawing/2014/main" id="{9F925A23-9C11-8535-2349-BEBD805F6CDA}"/>
              </a:ext>
            </a:extLst>
          </p:cNvPr>
          <p:cNvSpPr>
            <a:spLocks noChangeArrowheads="1"/>
          </p:cNvSpPr>
          <p:nvPr/>
        </p:nvSpPr>
        <p:spPr bwMode="auto">
          <a:xfrm>
            <a:off x="395288" y="5589588"/>
            <a:ext cx="8424862"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chemeClr val="tx1"/>
                </a:solidFill>
              </a:rPr>
              <a:t>Slowenien</a:t>
            </a:r>
            <a:r>
              <a:rPr lang="de-AT" altLang="de-DE" sz="1400" b="0" dirty="0">
                <a:solidFill>
                  <a:schemeClr val="tx1"/>
                </a:solidFill>
              </a:rPr>
              <a:t> ist unser südlicher Nachbar. Die Grenze zu Österreich wird durch die Karawanken gebildet. Diese gehören zu den südlichen Kalkalpen. Berühmt sind die Karsthöhlen von </a:t>
            </a:r>
            <a:r>
              <a:rPr lang="de-AT" altLang="de-DE" sz="1400" b="0" dirty="0" err="1">
                <a:solidFill>
                  <a:schemeClr val="tx1"/>
                </a:solidFill>
              </a:rPr>
              <a:t>Postojna</a:t>
            </a:r>
            <a:r>
              <a:rPr lang="de-AT" altLang="de-DE" sz="1400" b="0" dirty="0">
                <a:solidFill>
                  <a:schemeClr val="tx1"/>
                </a:solidFill>
              </a:rPr>
              <a:t>. Im Südwesten hat Slowenien Zugang zum Meer. Der Tourismus ist ein wichtiger Wirtschaftsfaktor.</a:t>
            </a:r>
            <a:endParaRPr lang="de-DE" altLang="de-DE" sz="1400" b="0" dirty="0">
              <a:solidFill>
                <a:schemeClr val="tx1"/>
              </a:solidFill>
              <a:latin typeface="Arial" panose="020B0604020202020204" pitchFamily="34" charset="0"/>
            </a:endParaRPr>
          </a:p>
        </p:txBody>
      </p:sp>
      <p:pic>
        <p:nvPicPr>
          <p:cNvPr id="13315" name="Picture 6">
            <a:extLst>
              <a:ext uri="{FF2B5EF4-FFF2-40B4-BE49-F238E27FC236}">
                <a16:creationId xmlns:a16="http://schemas.microsoft.com/office/drawing/2014/main" id="{46409EF4-A5D9-BEFF-7A26-ABEA2C6E0E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1239"/>
          <a:stretch>
            <a:fillRect/>
          </a:stretch>
        </p:blipFill>
        <p:spPr bwMode="auto">
          <a:xfrm>
            <a:off x="395288" y="1046163"/>
            <a:ext cx="4029075" cy="3967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316" name="Textfeld 3">
            <a:extLst>
              <a:ext uri="{FF2B5EF4-FFF2-40B4-BE49-F238E27FC236}">
                <a16:creationId xmlns:a16="http://schemas.microsoft.com/office/drawing/2014/main" id="{A6F6A30C-449E-5945-2C31-DFC490AD338C}"/>
              </a:ext>
            </a:extLst>
          </p:cNvPr>
          <p:cNvSpPr txBox="1">
            <a:spLocks noChangeArrowheads="1"/>
          </p:cNvSpPr>
          <p:nvPr/>
        </p:nvSpPr>
        <p:spPr bwMode="auto">
          <a:xfrm>
            <a:off x="287337" y="5058569"/>
            <a:ext cx="86407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dirty="0">
                <a:solidFill>
                  <a:schemeClr val="tx1"/>
                </a:solidFill>
                <a:latin typeface="Calibri" panose="020F0502020204030204" pitchFamily="34" charset="0"/>
              </a:rPr>
              <a:t> Karawanken in Slowenien zum Bergwandern		         </a:t>
            </a:r>
            <a:r>
              <a:rPr lang="de-AT" altLang="de-DE" sz="1200" b="0" dirty="0" err="1">
                <a:solidFill>
                  <a:schemeClr val="tx1"/>
                </a:solidFill>
                <a:latin typeface="Calibri" panose="020F0502020204030204" pitchFamily="34" charset="0"/>
              </a:rPr>
              <a:t>Bleder</a:t>
            </a:r>
            <a:r>
              <a:rPr lang="de-AT" altLang="de-DE" sz="1200" b="0" dirty="0">
                <a:solidFill>
                  <a:schemeClr val="tx1"/>
                </a:solidFill>
                <a:latin typeface="Calibri" panose="020F0502020204030204" pitchFamily="34" charset="0"/>
              </a:rPr>
              <a:t> See und Meer zum Baden, Radfahren … </a:t>
            </a:r>
          </a:p>
        </p:txBody>
      </p:sp>
      <p:pic>
        <p:nvPicPr>
          <p:cNvPr id="13317" name="Picture 7">
            <a:extLst>
              <a:ext uri="{FF2B5EF4-FFF2-40B4-BE49-F238E27FC236}">
                <a16:creationId xmlns:a16="http://schemas.microsoft.com/office/drawing/2014/main" id="{9688083C-4771-465F-DAF4-19D08E5CC4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413" t="63" b="-2"/>
          <a:stretch>
            <a:fillRect/>
          </a:stretch>
        </p:blipFill>
        <p:spPr bwMode="auto">
          <a:xfrm>
            <a:off x="4664075" y="1068388"/>
            <a:ext cx="4029075" cy="3938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8" name="Picture 8">
            <a:extLst>
              <a:ext uri="{FF2B5EF4-FFF2-40B4-BE49-F238E27FC236}">
                <a16:creationId xmlns:a16="http://schemas.microsoft.com/office/drawing/2014/main" id="{4A061D0C-8631-8898-EA7C-C895176D03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4940" y="4563677"/>
            <a:ext cx="1334120" cy="886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858</Words>
  <Application>Microsoft Office PowerPoint</Application>
  <PresentationFormat>Bildschirmpräsentation (4:3)</PresentationFormat>
  <Paragraphs>59</Paragraphs>
  <Slides>11</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11</vt:i4>
      </vt:variant>
    </vt:vector>
  </HeadingPairs>
  <TitlesOfParts>
    <vt:vector size="17" baseType="lpstr">
      <vt:lpstr>Arial</vt:lpstr>
      <vt:lpstr>Calibri</vt:lpstr>
      <vt:lpstr>PoloBasisTB</vt:lpstr>
      <vt:lpstr>Syntax LT Std</vt:lpstr>
      <vt:lpstr>Wingdings</vt:lpstr>
      <vt:lpstr>Larissa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281</cp:revision>
  <dcterms:created xsi:type="dcterms:W3CDTF">2013-10-08T07:58:50Z</dcterms:created>
  <dcterms:modified xsi:type="dcterms:W3CDTF">2026-08-06T09:31:06Z</dcterms:modified>
</cp:coreProperties>
</file>