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Ausgrenzen</a:t>
            </a:r>
          </a:p>
        </p:txBody>
      </p:sp>
      <p:sp>
        <p:nvSpPr>
          <p:cNvPr id="17" name="Gewitterblitz 16"/>
          <p:cNvSpPr>
            <a:spLocks noChangeArrowheads="1"/>
          </p:cNvSpPr>
          <p:nvPr/>
        </p:nvSpPr>
        <p:spPr bwMode="auto">
          <a:xfrm rot="20917899">
            <a:off x="216085" y="4256288"/>
            <a:ext cx="3357640" cy="2526670"/>
          </a:xfrm>
          <a:prstGeom prst="lightningBolt">
            <a:avLst/>
          </a:prstGeom>
          <a:solidFill>
            <a:srgbClr val="FF0000"/>
          </a:solidFill>
          <a:ln w="9525">
            <a:solidFill>
              <a:srgbClr val="FF00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3" name="Text Box 10"/>
          <p:cNvSpPr txBox="1">
            <a:spLocks noChangeArrowheads="1"/>
          </p:cNvSpPr>
          <p:nvPr/>
        </p:nvSpPr>
        <p:spPr bwMode="auto">
          <a:xfrm>
            <a:off x="2411921" y="1392163"/>
            <a:ext cx="42481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Gegnerinnen und Gegner der Nationalsozialisten</a:t>
            </a:r>
          </a:p>
        </p:txBody>
      </p:sp>
      <p:sp>
        <p:nvSpPr>
          <p:cNvPr id="4" name="Text Box 10"/>
          <p:cNvSpPr txBox="1">
            <a:spLocks noChangeArrowheads="1"/>
          </p:cNvSpPr>
          <p:nvPr/>
        </p:nvSpPr>
        <p:spPr bwMode="auto">
          <a:xfrm>
            <a:off x="219087" y="2817980"/>
            <a:ext cx="269099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politische Gegnerinnen und Gegner</a:t>
            </a:r>
          </a:p>
        </p:txBody>
      </p:sp>
      <p:sp>
        <p:nvSpPr>
          <p:cNvPr id="5" name="Text Box 10"/>
          <p:cNvSpPr txBox="1">
            <a:spLocks noChangeArrowheads="1"/>
          </p:cNvSpPr>
          <p:nvPr/>
        </p:nvSpPr>
        <p:spPr bwMode="auto">
          <a:xfrm>
            <a:off x="3331878" y="2851477"/>
            <a:ext cx="235020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Wehrdienst-verweigerer</a:t>
            </a:r>
          </a:p>
        </p:txBody>
      </p:sp>
      <p:sp>
        <p:nvSpPr>
          <p:cNvPr id="6" name="Text Box 10"/>
          <p:cNvSpPr txBox="1">
            <a:spLocks noChangeArrowheads="1"/>
          </p:cNvSpPr>
          <p:nvPr/>
        </p:nvSpPr>
        <p:spPr bwMode="auto">
          <a:xfrm>
            <a:off x="5713479" y="2817980"/>
            <a:ext cx="342265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Minderheiten</a:t>
            </a:r>
          </a:p>
          <a:p>
            <a:pPr algn="ctr" eaLnBrk="1" hangingPunct="1"/>
            <a:r>
              <a:rPr lang="de-DE" altLang="de-DE" sz="2800" dirty="0">
                <a:solidFill>
                  <a:srgbClr val="333333"/>
                </a:solidFill>
                <a:latin typeface="Calibri" panose="020F0502020204030204" pitchFamily="34" charset="0"/>
              </a:rPr>
              <a:t>(Jüdinnen und Juden, Roma und Sinti, Homosexuelle …)</a:t>
            </a:r>
          </a:p>
        </p:txBody>
      </p:sp>
      <p:sp>
        <p:nvSpPr>
          <p:cNvPr id="7" name="Pfeil nach unten 6"/>
          <p:cNvSpPr>
            <a:spLocks noChangeArrowheads="1"/>
          </p:cNvSpPr>
          <p:nvPr/>
        </p:nvSpPr>
        <p:spPr bwMode="auto">
          <a:xfrm>
            <a:off x="1424055" y="2308468"/>
            <a:ext cx="288925" cy="431800"/>
          </a:xfrm>
          <a:prstGeom prst="downArrow">
            <a:avLst>
              <a:gd name="adj1" fmla="val 50000"/>
              <a:gd name="adj2" fmla="val 4978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Pfeil nach unten 7"/>
          <p:cNvSpPr>
            <a:spLocks noChangeArrowheads="1"/>
          </p:cNvSpPr>
          <p:nvPr/>
        </p:nvSpPr>
        <p:spPr bwMode="auto">
          <a:xfrm>
            <a:off x="4362517" y="2321168"/>
            <a:ext cx="288925" cy="431800"/>
          </a:xfrm>
          <a:prstGeom prst="downArrow">
            <a:avLst>
              <a:gd name="adj1" fmla="val 50000"/>
              <a:gd name="adj2" fmla="val 49782"/>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unten 8"/>
          <p:cNvSpPr>
            <a:spLocks noChangeArrowheads="1"/>
          </p:cNvSpPr>
          <p:nvPr/>
        </p:nvSpPr>
        <p:spPr bwMode="auto">
          <a:xfrm>
            <a:off x="7280342" y="2322756"/>
            <a:ext cx="288925" cy="433387"/>
          </a:xfrm>
          <a:prstGeom prst="downArrow">
            <a:avLst>
              <a:gd name="adj1" fmla="val 50000"/>
              <a:gd name="adj2" fmla="val 49965"/>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p:cNvSpPr txBox="1">
            <a:spLocks noChangeArrowheads="1"/>
          </p:cNvSpPr>
          <p:nvPr/>
        </p:nvSpPr>
        <p:spPr bwMode="auto">
          <a:xfrm>
            <a:off x="3331878" y="4557896"/>
            <a:ext cx="235020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FF0000"/>
                </a:solidFill>
                <a:latin typeface="Calibri" panose="020F0502020204030204" pitchFamily="34" charset="0"/>
              </a:rPr>
              <a:t>einschüchtern</a:t>
            </a:r>
          </a:p>
          <a:p>
            <a:pPr algn="ctr" eaLnBrk="1" hangingPunct="1">
              <a:spcBef>
                <a:spcPts val="0"/>
              </a:spcBef>
            </a:pPr>
            <a:r>
              <a:rPr lang="de-DE" altLang="de-DE" sz="2800" dirty="0">
                <a:solidFill>
                  <a:srgbClr val="FF0000"/>
                </a:solidFill>
                <a:latin typeface="Calibri" panose="020F0502020204030204" pitchFamily="34" charset="0"/>
              </a:rPr>
              <a:t>ausgrenzen</a:t>
            </a:r>
          </a:p>
          <a:p>
            <a:pPr algn="ctr" eaLnBrk="1" hangingPunct="1">
              <a:spcBef>
                <a:spcPts val="0"/>
              </a:spcBef>
            </a:pPr>
            <a:r>
              <a:rPr lang="de-DE" altLang="de-DE" sz="2800" dirty="0">
                <a:solidFill>
                  <a:srgbClr val="FF0000"/>
                </a:solidFill>
                <a:latin typeface="Calibri" panose="020F0502020204030204" pitchFamily="34" charset="0"/>
              </a:rPr>
              <a:t>verfolgen</a:t>
            </a:r>
          </a:p>
          <a:p>
            <a:pPr algn="ctr" eaLnBrk="1" hangingPunct="1">
              <a:spcBef>
                <a:spcPts val="0"/>
              </a:spcBef>
            </a:pPr>
            <a:r>
              <a:rPr lang="de-DE" altLang="de-DE" sz="2800" dirty="0">
                <a:solidFill>
                  <a:srgbClr val="FF0000"/>
                </a:solidFill>
                <a:latin typeface="Calibri" panose="020F0502020204030204" pitchFamily="34" charset="0"/>
              </a:rPr>
              <a:t>einsperren</a:t>
            </a:r>
          </a:p>
        </p:txBody>
      </p:sp>
      <p:sp>
        <p:nvSpPr>
          <p:cNvPr id="14" name="Text Box 10"/>
          <p:cNvSpPr txBox="1">
            <a:spLocks noChangeArrowheads="1"/>
          </p:cNvSpPr>
          <p:nvPr/>
        </p:nvSpPr>
        <p:spPr bwMode="auto">
          <a:xfrm rot="2046505">
            <a:off x="1184009" y="5104165"/>
            <a:ext cx="1421789"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Gesetze</a:t>
            </a:r>
          </a:p>
        </p:txBody>
      </p:sp>
      <p:sp>
        <p:nvSpPr>
          <p:cNvPr id="19" name="Gewitterblitz 18"/>
          <p:cNvSpPr>
            <a:spLocks noChangeArrowheads="1"/>
          </p:cNvSpPr>
          <p:nvPr/>
        </p:nvSpPr>
        <p:spPr bwMode="auto">
          <a:xfrm rot="682101" flipH="1">
            <a:off x="5476480" y="4597157"/>
            <a:ext cx="3341149" cy="2255947"/>
          </a:xfrm>
          <a:prstGeom prst="lightningBolt">
            <a:avLst/>
          </a:prstGeom>
          <a:solidFill>
            <a:srgbClr val="FF0000"/>
          </a:solidFill>
          <a:ln w="9525">
            <a:solidFill>
              <a:srgbClr val="FF00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p:cNvSpPr txBox="1">
            <a:spLocks noChangeArrowheads="1"/>
          </p:cNvSpPr>
          <p:nvPr/>
        </p:nvSpPr>
        <p:spPr bwMode="auto">
          <a:xfrm rot="19751930">
            <a:off x="5668910" y="5404417"/>
            <a:ext cx="2951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Pogrome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 grpId="0"/>
      <p:bldP spid="4" grpId="0"/>
      <p:bldP spid="5" grpId="0"/>
      <p:bldP spid="6" grpId="0"/>
      <p:bldP spid="7" grpId="0" animBg="1"/>
      <p:bldP spid="8" grpId="0" animBg="1"/>
      <p:bldP spid="9" grpId="0" animBg="1"/>
      <p:bldP spid="10" grpId="0"/>
      <p:bldP spid="14" grpId="0"/>
      <p:bldP spid="19" grpId="0" animBg="1"/>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„Ausgrenzen“ auf den Seiten 44 bis 45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2025-03-29T17:57:55Z</dcterms:modified>
</cp:coreProperties>
</file>