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Demokratie – Alle reden mit?</a:t>
            </a:r>
          </a:p>
        </p:txBody>
      </p:sp>
      <p:sp>
        <p:nvSpPr>
          <p:cNvPr id="3" name="Text Box 10">
            <a:extLst>
              <a:ext uri="{FF2B5EF4-FFF2-40B4-BE49-F238E27FC236}">
                <a16:creationId xmlns:a16="http://schemas.microsoft.com/office/drawing/2014/main" id="{149CD5E7-AFD1-4C86-72D2-9627793BADDC}"/>
              </a:ext>
            </a:extLst>
          </p:cNvPr>
          <p:cNvSpPr txBox="1">
            <a:spLocks noChangeArrowheads="1"/>
          </p:cNvSpPr>
          <p:nvPr/>
        </p:nvSpPr>
        <p:spPr bwMode="auto">
          <a:xfrm>
            <a:off x="711582" y="1517879"/>
            <a:ext cx="3529013" cy="1262062"/>
          </a:xfrm>
          <a:prstGeom prst="rect">
            <a:avLst/>
          </a:prstGeom>
          <a:solidFill>
            <a:srgbClr val="669900"/>
          </a:solidFill>
          <a:ln w="9525" algn="ctr">
            <a:solidFill>
              <a:srgbClr val="6699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antike Demokratie</a:t>
            </a:r>
          </a:p>
        </p:txBody>
      </p:sp>
      <p:cxnSp>
        <p:nvCxnSpPr>
          <p:cNvPr id="4" name="Gerade Verbindung 13">
            <a:extLst>
              <a:ext uri="{FF2B5EF4-FFF2-40B4-BE49-F238E27FC236}">
                <a16:creationId xmlns:a16="http://schemas.microsoft.com/office/drawing/2014/main" id="{9A054488-55CE-0847-2575-7D226EAE415F}"/>
              </a:ext>
            </a:extLst>
          </p:cNvPr>
          <p:cNvCxnSpPr>
            <a:cxnSpLocks noChangeShapeType="1"/>
          </p:cNvCxnSpPr>
          <p:nvPr/>
        </p:nvCxnSpPr>
        <p:spPr bwMode="auto">
          <a:xfrm rot="5400000">
            <a:off x="2249708" y="3906273"/>
            <a:ext cx="4776787" cy="0"/>
          </a:xfrm>
          <a:prstGeom prst="line">
            <a:avLst/>
          </a:prstGeom>
          <a:noFill/>
          <a:ln w="76200" algn="ctr">
            <a:solidFill>
              <a:srgbClr val="669900"/>
            </a:solidFill>
            <a:round/>
            <a:headEnd/>
            <a:tailEnd/>
          </a:ln>
          <a:extLst>
            <a:ext uri="{909E8E84-426E-40DD-AFC4-6F175D3DCCD1}">
              <a14:hiddenFill xmlns:a14="http://schemas.microsoft.com/office/drawing/2010/main">
                <a:noFill/>
              </a14:hiddenFill>
            </a:ext>
          </a:extLst>
        </p:spPr>
      </p:cxnSp>
      <p:sp>
        <p:nvSpPr>
          <p:cNvPr id="5" name="Text Box 10">
            <a:extLst>
              <a:ext uri="{FF2B5EF4-FFF2-40B4-BE49-F238E27FC236}">
                <a16:creationId xmlns:a16="http://schemas.microsoft.com/office/drawing/2014/main" id="{F81C193E-840E-1DA2-5884-ADBEADADF100}"/>
              </a:ext>
            </a:extLst>
          </p:cNvPr>
          <p:cNvSpPr txBox="1">
            <a:spLocks noChangeArrowheads="1"/>
          </p:cNvSpPr>
          <p:nvPr/>
        </p:nvSpPr>
        <p:spPr bwMode="auto">
          <a:xfrm>
            <a:off x="5046627" y="1517879"/>
            <a:ext cx="3529012" cy="1262062"/>
          </a:xfrm>
          <a:prstGeom prst="rect">
            <a:avLst/>
          </a:prstGeom>
          <a:solidFill>
            <a:srgbClr val="669900"/>
          </a:solidFill>
          <a:ln w="9525" algn="ctr">
            <a:solidFill>
              <a:srgbClr val="6699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Demokratie heute (Ö)</a:t>
            </a:r>
          </a:p>
        </p:txBody>
      </p:sp>
      <p:sp>
        <p:nvSpPr>
          <p:cNvPr id="6" name="Text Box 10">
            <a:extLst>
              <a:ext uri="{FF2B5EF4-FFF2-40B4-BE49-F238E27FC236}">
                <a16:creationId xmlns:a16="http://schemas.microsoft.com/office/drawing/2014/main" id="{F359D8AD-59E3-8D25-76A4-4596C35570BF}"/>
              </a:ext>
            </a:extLst>
          </p:cNvPr>
          <p:cNvSpPr txBox="1">
            <a:spLocks noChangeArrowheads="1"/>
          </p:cNvSpPr>
          <p:nvPr/>
        </p:nvSpPr>
        <p:spPr bwMode="auto">
          <a:xfrm>
            <a:off x="711582" y="2972029"/>
            <a:ext cx="3312294"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Volksversammlung: </a:t>
            </a:r>
          </a:p>
          <a:p>
            <a:pPr algn="ctr" eaLnBrk="1" hangingPunct="1">
              <a:spcBef>
                <a:spcPct val="50000"/>
              </a:spcBef>
            </a:pPr>
            <a:r>
              <a:rPr lang="de-DE" altLang="de-DE" sz="2400" dirty="0">
                <a:solidFill>
                  <a:srgbClr val="333333"/>
                </a:solidFill>
                <a:latin typeface="Calibri" panose="020F0502020204030204" pitchFamily="34" charset="0"/>
              </a:rPr>
              <a:t>alle männlichen Bürger ab 18 nehmen persönlich teil</a:t>
            </a:r>
            <a:endParaRPr lang="de-DE" altLang="de-DE" sz="2800" dirty="0">
              <a:solidFill>
                <a:srgbClr val="333333"/>
              </a:solidFill>
              <a:latin typeface="Calibri" panose="020F0502020204030204" pitchFamily="34" charset="0"/>
            </a:endParaRPr>
          </a:p>
        </p:txBody>
      </p:sp>
      <p:sp>
        <p:nvSpPr>
          <p:cNvPr id="7" name="Pfeil nach unten 26">
            <a:extLst>
              <a:ext uri="{FF2B5EF4-FFF2-40B4-BE49-F238E27FC236}">
                <a16:creationId xmlns:a16="http://schemas.microsoft.com/office/drawing/2014/main" id="{6BB66748-77D2-C35D-336F-B288E0606DCF}"/>
              </a:ext>
            </a:extLst>
          </p:cNvPr>
          <p:cNvSpPr>
            <a:spLocks noChangeArrowheads="1"/>
          </p:cNvSpPr>
          <p:nvPr/>
        </p:nvSpPr>
        <p:spPr bwMode="auto">
          <a:xfrm>
            <a:off x="2224470" y="4897798"/>
            <a:ext cx="288925" cy="431800"/>
          </a:xfrm>
          <a:prstGeom prst="downArrow">
            <a:avLst>
              <a:gd name="adj1" fmla="val 50000"/>
              <a:gd name="adj2" fmla="val 49817"/>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ED908836-F26F-5ECF-97B9-575633201A67}"/>
              </a:ext>
            </a:extLst>
          </p:cNvPr>
          <p:cNvSpPr txBox="1">
            <a:spLocks noChangeArrowheads="1"/>
          </p:cNvSpPr>
          <p:nvPr/>
        </p:nvSpPr>
        <p:spPr bwMode="auto">
          <a:xfrm>
            <a:off x="640145" y="5280385"/>
            <a:ext cx="3743325"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Rat der 500:</a:t>
            </a:r>
          </a:p>
          <a:p>
            <a:pPr algn="ctr" eaLnBrk="1" hangingPunct="1">
              <a:spcBef>
                <a:spcPts val="0"/>
              </a:spcBef>
            </a:pPr>
            <a:r>
              <a:rPr lang="de-DE" altLang="de-DE" sz="2400" dirty="0">
                <a:solidFill>
                  <a:srgbClr val="333333"/>
                </a:solidFill>
                <a:latin typeface="Calibri" panose="020F0502020204030204" pitchFamily="34" charset="0"/>
              </a:rPr>
              <a:t>für 1 Jahr gelost</a:t>
            </a:r>
            <a:endParaRPr lang="de-DE" altLang="de-DE" sz="2800" dirty="0">
              <a:solidFill>
                <a:srgbClr val="333333"/>
              </a:solidFill>
              <a:latin typeface="Calibri" panose="020F0502020204030204" pitchFamily="34" charset="0"/>
            </a:endParaRPr>
          </a:p>
        </p:txBody>
      </p:sp>
      <p:sp>
        <p:nvSpPr>
          <p:cNvPr id="9" name="Text Box 10">
            <a:extLst>
              <a:ext uri="{FF2B5EF4-FFF2-40B4-BE49-F238E27FC236}">
                <a16:creationId xmlns:a16="http://schemas.microsoft.com/office/drawing/2014/main" id="{632B4550-7792-95D4-1FF5-C59E422BE7C8}"/>
              </a:ext>
            </a:extLst>
          </p:cNvPr>
          <p:cNvSpPr txBox="1">
            <a:spLocks noChangeArrowheads="1"/>
          </p:cNvSpPr>
          <p:nvPr/>
        </p:nvSpPr>
        <p:spPr bwMode="auto">
          <a:xfrm>
            <a:off x="4716463" y="2972029"/>
            <a:ext cx="424815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Nationalrat:              </a:t>
            </a:r>
          </a:p>
          <a:p>
            <a:pPr algn="ctr" eaLnBrk="1" hangingPunct="1">
              <a:spcBef>
                <a:spcPct val="50000"/>
              </a:spcBef>
            </a:pPr>
            <a:r>
              <a:rPr lang="de-DE" altLang="de-DE" sz="2400" dirty="0">
                <a:solidFill>
                  <a:srgbClr val="333333"/>
                </a:solidFill>
                <a:latin typeface="Calibri" panose="020F0502020204030204" pitchFamily="34" charset="0"/>
              </a:rPr>
              <a:t>alle Österreicherinnen und Österreicher ab 16 wählen ihre Vertreterinnen und Vertreter</a:t>
            </a:r>
            <a:endParaRPr lang="de-DE" altLang="de-DE" sz="2800" dirty="0">
              <a:solidFill>
                <a:srgbClr val="333333"/>
              </a:solidFill>
              <a:latin typeface="Calibri" panose="020F0502020204030204" pitchFamily="34" charset="0"/>
            </a:endParaRPr>
          </a:p>
        </p:txBody>
      </p:sp>
      <p:sp>
        <p:nvSpPr>
          <p:cNvPr id="17" name="Pfeil nach unten 29">
            <a:extLst>
              <a:ext uri="{FF2B5EF4-FFF2-40B4-BE49-F238E27FC236}">
                <a16:creationId xmlns:a16="http://schemas.microsoft.com/office/drawing/2014/main" id="{70E909DE-0E66-AEEF-1823-6E382798D475}"/>
              </a:ext>
            </a:extLst>
          </p:cNvPr>
          <p:cNvSpPr>
            <a:spLocks noChangeArrowheads="1"/>
          </p:cNvSpPr>
          <p:nvPr/>
        </p:nvSpPr>
        <p:spPr bwMode="auto">
          <a:xfrm>
            <a:off x="6516688" y="4920023"/>
            <a:ext cx="288925" cy="431800"/>
          </a:xfrm>
          <a:prstGeom prst="downArrow">
            <a:avLst>
              <a:gd name="adj1" fmla="val 50000"/>
              <a:gd name="adj2" fmla="val 49817"/>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Text Box 10">
            <a:extLst>
              <a:ext uri="{FF2B5EF4-FFF2-40B4-BE49-F238E27FC236}">
                <a16:creationId xmlns:a16="http://schemas.microsoft.com/office/drawing/2014/main" id="{7D49018D-78A0-F53A-08AA-A05AB64416EE}"/>
              </a:ext>
            </a:extLst>
          </p:cNvPr>
          <p:cNvSpPr txBox="1">
            <a:spLocks noChangeArrowheads="1"/>
          </p:cNvSpPr>
          <p:nvPr/>
        </p:nvSpPr>
        <p:spPr bwMode="auto">
          <a:xfrm>
            <a:off x="4932363" y="5302610"/>
            <a:ext cx="3743325"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Bundesregierung:</a:t>
            </a:r>
          </a:p>
          <a:p>
            <a:pPr algn="ctr" eaLnBrk="1" hangingPunct="1">
              <a:spcBef>
                <a:spcPts val="0"/>
              </a:spcBef>
            </a:pPr>
            <a:r>
              <a:rPr lang="de-DE" altLang="de-DE" sz="2400" dirty="0">
                <a:solidFill>
                  <a:srgbClr val="333333"/>
                </a:solidFill>
                <a:latin typeface="Calibri" panose="020F0502020204030204" pitchFamily="34" charset="0"/>
              </a:rPr>
              <a:t>für max. 5 Jahre ernannt</a:t>
            </a:r>
            <a:endParaRPr lang="de-DE" altLang="de-DE" sz="2800" dirty="0">
              <a:solidFill>
                <a:srgbClr val="333333"/>
              </a:solidFill>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p:bldP spid="7" grpId="0" animBg="1"/>
      <p:bldP spid="8" grpId="0"/>
      <p:bldP spid="9" grpId="0"/>
      <p:bldP spid="17" grpId="0" animBg="1"/>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„Herrschaft in der Antike“ auf den Seiten 100 bis 101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241</Words>
  <Application>Microsoft Office PowerPoint</Application>
  <PresentationFormat>Bildschirmpräsentation (4:3)</PresentationFormat>
  <Paragraphs>31</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85</cp:revision>
  <dcterms:created xsi:type="dcterms:W3CDTF">2011-07-14T19:54:09Z</dcterms:created>
  <dcterms:modified xsi:type="dcterms:W3CDTF">2022-11-08T07:05:41Z</dcterms:modified>
</cp:coreProperties>
</file>