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88" r:id="rId3"/>
    <p:sldId id="280" r:id="rId4"/>
    <p:sldId id="281" r:id="rId5"/>
    <p:sldId id="293" r:id="rId6"/>
    <p:sldId id="282" r:id="rId7"/>
    <p:sldId id="292" r:id="rId8"/>
    <p:sldId id="289" r:id="rId9"/>
    <p:sldId id="286" r:id="rId10"/>
    <p:sldId id="290" r:id="rId11"/>
    <p:sldId id="291" r:id="rId12"/>
    <p:sldId id="279" r:id="rId1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E5F7"/>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5" d="100"/>
          <a:sy n="105" d="100"/>
        </p:scale>
        <p:origin x="1794"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16.07.2026</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12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314" name="Text Box 10"/>
          <p:cNvSpPr txBox="1">
            <a:spLocks noChangeArrowheads="1"/>
          </p:cNvSpPr>
          <p:nvPr/>
        </p:nvSpPr>
        <p:spPr bwMode="auto">
          <a:xfrm>
            <a:off x="1529817" y="2921169"/>
            <a:ext cx="608436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6000" dirty="0">
                <a:solidFill>
                  <a:srgbClr val="333333"/>
                </a:solidFill>
              </a:rPr>
              <a:t>Der Karl-Marx-Hof</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AT" altLang="de-DE" sz="1400" dirty="0">
                <a:solidFill>
                  <a:srgbClr val="333333"/>
                </a:solidFill>
              </a:rPr>
              <a:t>Der Karl-Marx-Hof verfügte auch über viele Gemeinschaftseinrichtungen: Es gab Beratungsstellen, Ärzte, eine Apotheke, ein Postamt, eine Bibliothek, verschiedene Geschäfte, Wäschereien, ein Jugendheim und zwei Kindergärten. Einiges davon gibt es bis heute.</a:t>
            </a:r>
            <a:endParaRPr lang="de-DE" altLang="de-DE" sz="1400" dirty="0">
              <a:solidFill>
                <a:srgbClr val="333333"/>
              </a:solidFill>
            </a:endParaRPr>
          </a:p>
        </p:txBody>
      </p:sp>
      <p:pic>
        <p:nvPicPr>
          <p:cNvPr id="2" name="Grafik 1" descr="Ein Bild, das draußen, Fenster, Himmel, Baum enthält.&#10;&#10;Automatisch generierte Beschreibung">
            <a:extLst>
              <a:ext uri="{FF2B5EF4-FFF2-40B4-BE49-F238E27FC236}">
                <a16:creationId xmlns:a16="http://schemas.microsoft.com/office/drawing/2014/main" id="{067F399B-7E18-258C-E45F-7CB76B9DEC1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7114" b="7776"/>
          <a:stretch/>
        </p:blipFill>
        <p:spPr>
          <a:xfrm>
            <a:off x="528928" y="645734"/>
            <a:ext cx="8111248" cy="5177652"/>
          </a:xfrm>
          <a:prstGeom prst="rect">
            <a:avLst/>
          </a:prstGeom>
        </p:spPr>
      </p:pic>
    </p:spTree>
    <p:extLst>
      <p:ext uri="{BB962C8B-B14F-4D97-AF65-F5344CB8AC3E}">
        <p14:creationId xmlns:p14="http://schemas.microsoft.com/office/powerpoint/2010/main" val="34511608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AT" altLang="de-DE" sz="1400" dirty="0">
                <a:solidFill>
                  <a:srgbClr val="333333"/>
                </a:solidFill>
              </a:rPr>
              <a:t>Im ersten Stock des Waschsalons in der </a:t>
            </a:r>
            <a:r>
              <a:rPr lang="de-AT" altLang="de-DE" sz="1400">
                <a:solidFill>
                  <a:srgbClr val="333333"/>
                </a:solidFill>
              </a:rPr>
              <a:t>Halterauergasse</a:t>
            </a:r>
            <a:r>
              <a:rPr lang="de-AT" altLang="de-DE" sz="1400" dirty="0">
                <a:solidFill>
                  <a:srgbClr val="333333"/>
                </a:solidFill>
              </a:rPr>
              <a:t> befanden sich ursprünglich Wannen- und Brausebäder. 2010 wurde hier eine Dauerausstellung eingerichtet. Sie informiert über die Geschichte des „Roten Wiens“ der Jahre 1919 bis 1934.</a:t>
            </a:r>
            <a:endParaRPr lang="de-DE" altLang="de-DE" sz="1400" dirty="0">
              <a:solidFill>
                <a:srgbClr val="333333"/>
              </a:solidFill>
            </a:endParaRPr>
          </a:p>
        </p:txBody>
      </p:sp>
      <p:pic>
        <p:nvPicPr>
          <p:cNvPr id="5" name="Grafik 4" descr="Ein Bild, das Gebäude, Fenster, draußen, Straße enthält.&#10;&#10;Automatisch generierte Beschreibung">
            <a:extLst>
              <a:ext uri="{FF2B5EF4-FFF2-40B4-BE49-F238E27FC236}">
                <a16:creationId xmlns:a16="http://schemas.microsoft.com/office/drawing/2014/main" id="{8904514C-AD65-A0A1-90A3-DE4BEB9FE98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0688" b="4181"/>
          <a:stretch/>
        </p:blipFill>
        <p:spPr>
          <a:xfrm>
            <a:off x="530928" y="645734"/>
            <a:ext cx="8109248" cy="5177652"/>
          </a:xfrm>
          <a:prstGeom prst="rect">
            <a:avLst/>
          </a:prstGeom>
        </p:spPr>
      </p:pic>
    </p:spTree>
    <p:extLst>
      <p:ext uri="{BB962C8B-B14F-4D97-AF65-F5344CB8AC3E}">
        <p14:creationId xmlns:p14="http://schemas.microsoft.com/office/powerpoint/2010/main" val="26673093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 Bausteine-Bilderreise „Der Karl-Marx-Hof“ bietet sich als anschaulicher Einstieg zu Schulbuch Seite 12/13 an bzw. kann zur Vertiefung der Inhalte herangezogen werden.</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2026</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Fotos: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AT" altLang="de-DE" sz="1400" dirty="0">
                <a:solidFill>
                  <a:srgbClr val="333333"/>
                </a:solidFill>
              </a:rPr>
              <a:t>Der Karl-Marx-Hof in Wien wurde von 1927 bis 1930 als Wohnanlage für Arbeiterinnen und Arbeiter von der sozialistischen Stadtregierung errichtet. Er ist über einen Kilometer lang und gilt als längster zusammenhängender Wohnbau der Welt.</a:t>
            </a:r>
            <a:endParaRPr lang="de-DE" altLang="de-DE" sz="1400" dirty="0">
              <a:solidFill>
                <a:srgbClr val="333333"/>
              </a:solidFill>
            </a:endParaRPr>
          </a:p>
        </p:txBody>
      </p:sp>
      <p:pic>
        <p:nvPicPr>
          <p:cNvPr id="5" name="Grafik 4" descr="Ein Bild, das draußen, Gebäude, Himmel, Baum enthält.&#10;&#10;Automatisch generierte Beschreibung">
            <a:extLst>
              <a:ext uri="{FF2B5EF4-FFF2-40B4-BE49-F238E27FC236}">
                <a16:creationId xmlns:a16="http://schemas.microsoft.com/office/drawing/2014/main" id="{D68C54B3-9839-CAE4-A854-1F83977B13B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2068" r="11294" b="12068"/>
          <a:stretch/>
        </p:blipFill>
        <p:spPr>
          <a:xfrm>
            <a:off x="528928" y="620689"/>
            <a:ext cx="8111248" cy="5202698"/>
          </a:xfrm>
          <a:prstGeom prst="rect">
            <a:avLst/>
          </a:prstGeom>
        </p:spPr>
      </p:pic>
    </p:spTree>
    <p:extLst>
      <p:ext uri="{BB962C8B-B14F-4D97-AF65-F5344CB8AC3E}">
        <p14:creationId xmlns:p14="http://schemas.microsoft.com/office/powerpoint/2010/main" val="5963547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AT" altLang="de-DE" sz="1400" dirty="0">
                <a:solidFill>
                  <a:srgbClr val="333333"/>
                </a:solidFill>
              </a:rPr>
              <a:t>Der langgestreckte Bau ist durch Innenhöfe und Durchfahrtsbögen gekennzeichnet. Er bot in den ursprünglich über 1 300 Wohnungen rund 5 000 Personen Platz. Durch Zusammenlegungen sind es heute etwa 1 200 Wohnungen.</a:t>
            </a:r>
            <a:endParaRPr lang="de-DE" altLang="de-DE" sz="1400" dirty="0">
              <a:solidFill>
                <a:srgbClr val="333333"/>
              </a:solidFill>
            </a:endParaRPr>
          </a:p>
        </p:txBody>
      </p:sp>
      <p:pic>
        <p:nvPicPr>
          <p:cNvPr id="5" name="Grafik 4" descr="Ein Bild, das Text, Karte, draußen, Baum enthält.&#10;&#10;Automatisch generierte Beschreibung">
            <a:extLst>
              <a:ext uri="{FF2B5EF4-FFF2-40B4-BE49-F238E27FC236}">
                <a16:creationId xmlns:a16="http://schemas.microsoft.com/office/drawing/2014/main" id="{06A8F8B5-1DD3-940F-0BC7-8FD272032BA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732" t="13386" r="5501" b="10751"/>
          <a:stretch/>
        </p:blipFill>
        <p:spPr>
          <a:xfrm>
            <a:off x="528928" y="620688"/>
            <a:ext cx="8116972" cy="5202699"/>
          </a:xfrm>
          <a:prstGeom prst="rect">
            <a:avLst/>
          </a:prstGeom>
        </p:spPr>
      </p:pic>
      <p:sp>
        <p:nvSpPr>
          <p:cNvPr id="2" name="Rechteck 1">
            <a:extLst>
              <a:ext uri="{FF2B5EF4-FFF2-40B4-BE49-F238E27FC236}">
                <a16:creationId xmlns:a16="http://schemas.microsoft.com/office/drawing/2014/main" id="{2EE1122C-DF30-CEB1-736E-5BCE2B073A58}"/>
              </a:ext>
            </a:extLst>
          </p:cNvPr>
          <p:cNvSpPr/>
          <p:nvPr/>
        </p:nvSpPr>
        <p:spPr bwMode="auto">
          <a:xfrm>
            <a:off x="1187624" y="4653136"/>
            <a:ext cx="576064" cy="360040"/>
          </a:xfrm>
          <a:prstGeom prst="rect">
            <a:avLst/>
          </a:prstGeom>
          <a:solidFill>
            <a:srgbClr val="E5E5F7"/>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4400" b="1" i="0" u="none" strike="noStrike" cap="none" normalizeH="0" baseline="0">
              <a:ln>
                <a:noFill/>
              </a:ln>
              <a:solidFill>
                <a:schemeClr val="bg1"/>
              </a:solidFill>
              <a:effectLst/>
              <a:latin typeface="Syntax LT Std" pitchFamily="34" charset="0"/>
            </a:endParaRPr>
          </a:p>
        </p:txBody>
      </p:sp>
      <p:sp>
        <p:nvSpPr>
          <p:cNvPr id="3" name="Rechteck 2">
            <a:extLst>
              <a:ext uri="{FF2B5EF4-FFF2-40B4-BE49-F238E27FC236}">
                <a16:creationId xmlns:a16="http://schemas.microsoft.com/office/drawing/2014/main" id="{46A54077-2F33-0898-4562-9746E7D1327A}"/>
              </a:ext>
            </a:extLst>
          </p:cNvPr>
          <p:cNvSpPr/>
          <p:nvPr/>
        </p:nvSpPr>
        <p:spPr bwMode="auto">
          <a:xfrm>
            <a:off x="6588224" y="2861996"/>
            <a:ext cx="576064" cy="494995"/>
          </a:xfrm>
          <a:prstGeom prst="rect">
            <a:avLst/>
          </a:prstGeom>
          <a:solidFill>
            <a:srgbClr val="E5E5F7"/>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4400" b="1" i="0" u="none" strike="noStrike" cap="none" normalizeH="0" baseline="0">
              <a:ln>
                <a:noFill/>
              </a:ln>
              <a:solidFill>
                <a:schemeClr val="bg1"/>
              </a:solidFill>
              <a:effectLst/>
              <a:latin typeface="Syntax LT Std" pitchFamily="34" charset="0"/>
            </a:endParaRPr>
          </a:p>
        </p:txBody>
      </p:sp>
    </p:spTree>
    <p:extLst>
      <p:ext uri="{BB962C8B-B14F-4D97-AF65-F5344CB8AC3E}">
        <p14:creationId xmlns:p14="http://schemas.microsoft.com/office/powerpoint/2010/main" val="22639711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AT" altLang="de-DE" sz="1400" dirty="0">
                <a:solidFill>
                  <a:srgbClr val="333333"/>
                </a:solidFill>
              </a:rPr>
              <a:t>In der Mitte der Anlage liegt der abgebildete „Ehrenhof“. Der Platz heißt heute „14.-Februar-Platz“. Dieser Name erinnert an die Kämpfe, die hier im Zuge des Bürgerkriegs 1934 stattgefunden haben.</a:t>
            </a:r>
            <a:endParaRPr lang="de-DE" altLang="de-DE" sz="1400" dirty="0">
              <a:solidFill>
                <a:srgbClr val="333333"/>
              </a:solidFill>
            </a:endParaRPr>
          </a:p>
        </p:txBody>
      </p:sp>
      <p:pic>
        <p:nvPicPr>
          <p:cNvPr id="2" name="Picture 6" descr="C:\Users\Johannes David\Desktop\Bilder Herbsturlaub 2011 294.jpg"/>
          <p:cNvPicPr>
            <a:picLocks noChangeAspect="1" noChangeArrowheads="1"/>
          </p:cNvPicPr>
          <p:nvPr/>
        </p:nvPicPr>
        <p:blipFill rotWithShape="1">
          <a:blip r:embed="rId2">
            <a:extLst>
              <a:ext uri="{28A0092B-C50C-407E-A947-70E740481C1C}">
                <a14:useLocalDpi xmlns:a14="http://schemas.microsoft.com/office/drawing/2010/main" val="0"/>
              </a:ext>
            </a:extLst>
          </a:blip>
          <a:srcRect l="3134" t="3286" b="154"/>
          <a:stretch/>
        </p:blipFill>
        <p:spPr bwMode="auto">
          <a:xfrm>
            <a:off x="526948" y="628918"/>
            <a:ext cx="8111248" cy="5194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rafik 4" descr="Ein Bild, das draußen, Pflanze, Himmel, Baum enthält.&#10;&#10;Automatisch generierte Beschreibung">
            <a:extLst>
              <a:ext uri="{FF2B5EF4-FFF2-40B4-BE49-F238E27FC236}">
                <a16:creationId xmlns:a16="http://schemas.microsoft.com/office/drawing/2014/main" id="{574920CF-10F4-A3EC-DD1F-A0D7B727B7A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7306" b="7306"/>
          <a:stretch/>
        </p:blipFill>
        <p:spPr>
          <a:xfrm>
            <a:off x="526948" y="628918"/>
            <a:ext cx="8111248" cy="5194468"/>
          </a:xfrm>
          <a:prstGeom prst="rect">
            <a:avLst/>
          </a:prstGeom>
        </p:spPr>
      </p:pic>
    </p:spTree>
    <p:extLst>
      <p:ext uri="{BB962C8B-B14F-4D97-AF65-F5344CB8AC3E}">
        <p14:creationId xmlns:p14="http://schemas.microsoft.com/office/powerpoint/2010/main" val="9740036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AT" altLang="de-DE" sz="1400" dirty="0">
                <a:solidFill>
                  <a:srgbClr val="333333"/>
                </a:solidFill>
              </a:rPr>
              <a:t>Im Zentrum des „Ehrenhofs“ steht die Skulptur „Sämann“ des Bildhauers Otto Hofner.</a:t>
            </a:r>
            <a:endParaRPr lang="de-DE" altLang="de-DE" sz="1400" dirty="0">
              <a:solidFill>
                <a:srgbClr val="333333"/>
              </a:solidFill>
            </a:endParaRPr>
          </a:p>
        </p:txBody>
      </p:sp>
      <p:pic>
        <p:nvPicPr>
          <p:cNvPr id="2" name="Picture 6" descr="C:\Users\Johannes David\Desktop\Bilder Herbsturlaub 2011 294.jpg"/>
          <p:cNvPicPr>
            <a:picLocks noChangeAspect="1" noChangeArrowheads="1"/>
          </p:cNvPicPr>
          <p:nvPr/>
        </p:nvPicPr>
        <p:blipFill rotWithShape="1">
          <a:blip r:embed="rId2">
            <a:extLst>
              <a:ext uri="{28A0092B-C50C-407E-A947-70E740481C1C}">
                <a14:useLocalDpi xmlns:a14="http://schemas.microsoft.com/office/drawing/2010/main" val="0"/>
              </a:ext>
            </a:extLst>
          </a:blip>
          <a:srcRect l="3134" t="3286" b="154"/>
          <a:stretch/>
        </p:blipFill>
        <p:spPr bwMode="auto">
          <a:xfrm>
            <a:off x="526948" y="628918"/>
            <a:ext cx="8111248" cy="5194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rafik 5" descr="Ein Bild, das draußen, Herbst, Himmel, Gras enthält.&#10;&#10;Automatisch generierte Beschreibung">
            <a:extLst>
              <a:ext uri="{FF2B5EF4-FFF2-40B4-BE49-F238E27FC236}">
                <a16:creationId xmlns:a16="http://schemas.microsoft.com/office/drawing/2014/main" id="{3064DB9D-EBE8-61A4-19F0-2424C42DE05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4615" t="13614" r="6334" b="18885"/>
          <a:stretch/>
        </p:blipFill>
        <p:spPr>
          <a:xfrm>
            <a:off x="526948" y="628918"/>
            <a:ext cx="8111248" cy="5194468"/>
          </a:xfrm>
          <a:prstGeom prst="rect">
            <a:avLst/>
          </a:prstGeom>
        </p:spPr>
      </p:pic>
    </p:spTree>
    <p:extLst>
      <p:ext uri="{BB962C8B-B14F-4D97-AF65-F5344CB8AC3E}">
        <p14:creationId xmlns:p14="http://schemas.microsoft.com/office/powerpoint/2010/main" val="30307790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AT" altLang="de-DE" sz="1400" dirty="0">
                <a:solidFill>
                  <a:srgbClr val="333333"/>
                </a:solidFill>
              </a:rPr>
              <a:t>Der „Ehrenhof“ wird an der Rückseite vom höchsten Teil des Gebäudes begrenzt. An dieser Stelle hat es fünf Stockwerke  und sechs Turmbauten. Bogenförmige Durchgänge und Durchfahrten führen zum Bahnhof Heiligenstadt.</a:t>
            </a:r>
            <a:endParaRPr lang="de-DE" altLang="de-DE" sz="1400" dirty="0">
              <a:solidFill>
                <a:srgbClr val="333333"/>
              </a:solidFill>
            </a:endParaRPr>
          </a:p>
        </p:txBody>
      </p:sp>
      <p:pic>
        <p:nvPicPr>
          <p:cNvPr id="5" name="Grafik 4" descr="Ein Bild, das draußen, Gebäude, Himmel, Fenster enthält.&#10;&#10;Automatisch generierte Beschreibung">
            <a:extLst>
              <a:ext uri="{FF2B5EF4-FFF2-40B4-BE49-F238E27FC236}">
                <a16:creationId xmlns:a16="http://schemas.microsoft.com/office/drawing/2014/main" id="{B5C63CED-DC83-3498-B7E0-D4285EC7631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9018" b="5459"/>
          <a:stretch/>
        </p:blipFill>
        <p:spPr>
          <a:xfrm>
            <a:off x="528928" y="620688"/>
            <a:ext cx="8111248" cy="5202698"/>
          </a:xfrm>
          <a:prstGeom prst="rect">
            <a:avLst/>
          </a:prstGeom>
        </p:spPr>
      </p:pic>
      <p:sp>
        <p:nvSpPr>
          <p:cNvPr id="6" name="Rechteck 4"/>
          <p:cNvSpPr>
            <a:spLocks noChangeArrowheads="1"/>
          </p:cNvSpPr>
          <p:nvPr/>
        </p:nvSpPr>
        <p:spPr bwMode="auto">
          <a:xfrm>
            <a:off x="4788024" y="3789040"/>
            <a:ext cx="360363" cy="720725"/>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7" name="Rechteck 6"/>
          <p:cNvSpPr>
            <a:spLocks noChangeArrowheads="1"/>
          </p:cNvSpPr>
          <p:nvPr/>
        </p:nvSpPr>
        <p:spPr bwMode="auto">
          <a:xfrm>
            <a:off x="2699792" y="4005064"/>
            <a:ext cx="360362" cy="720725"/>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8" name="Rechteck 7">
            <a:extLst>
              <a:ext uri="{FF2B5EF4-FFF2-40B4-BE49-F238E27FC236}">
                <a16:creationId xmlns:a16="http://schemas.microsoft.com/office/drawing/2014/main" id="{AC2BB97C-5964-745C-8631-0BE9B96904F8}"/>
              </a:ext>
            </a:extLst>
          </p:cNvPr>
          <p:cNvSpPr>
            <a:spLocks noChangeArrowheads="1"/>
          </p:cNvSpPr>
          <p:nvPr/>
        </p:nvSpPr>
        <p:spPr bwMode="auto">
          <a:xfrm>
            <a:off x="1296235" y="4195036"/>
            <a:ext cx="360362" cy="720725"/>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Tree>
    <p:extLst>
      <p:ext uri="{BB962C8B-B14F-4D97-AF65-F5344CB8AC3E}">
        <p14:creationId xmlns:p14="http://schemas.microsoft.com/office/powerpoint/2010/main" val="37673048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AT" altLang="de-DE" sz="1400" dirty="0">
                <a:solidFill>
                  <a:srgbClr val="333333"/>
                </a:solidFill>
              </a:rPr>
              <a:t>Der Trakt um den „Ehrenhof“ wird von vier Figuren des Bildhauers Josef Franz Riedl geschmückt. Die Figuren symbolisieren „Aufklärung“, „Befreiung“, „Kinderfürsorge“ und „Körperkult“.</a:t>
            </a:r>
            <a:endParaRPr lang="de-DE" altLang="de-DE" sz="1400" dirty="0">
              <a:solidFill>
                <a:srgbClr val="333333"/>
              </a:solidFill>
            </a:endParaRPr>
          </a:p>
        </p:txBody>
      </p:sp>
      <p:pic>
        <p:nvPicPr>
          <p:cNvPr id="3" name="Grafik 2" descr="Ein Bild, das Fenster, Kunst, Gebäude, Wand enthält.&#10;&#10;Automatisch generierte Beschreibung">
            <a:extLst>
              <a:ext uri="{FF2B5EF4-FFF2-40B4-BE49-F238E27FC236}">
                <a16:creationId xmlns:a16="http://schemas.microsoft.com/office/drawing/2014/main" id="{6212546A-B38F-3343-B33E-BC8EBC39042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6292" t="33435" r="9265" b="30166"/>
          <a:stretch/>
        </p:blipFill>
        <p:spPr>
          <a:xfrm rot="5400000">
            <a:off x="3021020" y="2267807"/>
            <a:ext cx="5202700" cy="1907936"/>
          </a:xfrm>
          <a:prstGeom prst="rect">
            <a:avLst/>
          </a:prstGeom>
        </p:spPr>
      </p:pic>
      <p:pic>
        <p:nvPicPr>
          <p:cNvPr id="10" name="Grafik 9" descr="Ein Bild, das Fenster, Statue, Kunst, Gebäude enthält.&#10;&#10;Automatisch generierte Beschreibung">
            <a:extLst>
              <a:ext uri="{FF2B5EF4-FFF2-40B4-BE49-F238E27FC236}">
                <a16:creationId xmlns:a16="http://schemas.microsoft.com/office/drawing/2014/main" id="{FAA2A415-3F3E-7570-CAC9-CA613308ACA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3250" t="30706" r="10886" b="32201"/>
          <a:stretch/>
        </p:blipFill>
        <p:spPr>
          <a:xfrm rot="5400000">
            <a:off x="951284" y="2267807"/>
            <a:ext cx="5202698" cy="1907937"/>
          </a:xfrm>
          <a:prstGeom prst="rect">
            <a:avLst/>
          </a:prstGeom>
        </p:spPr>
      </p:pic>
      <p:pic>
        <p:nvPicPr>
          <p:cNvPr id="12" name="Grafik 11" descr="Ein Bild, das Fenster, Statue, Gebäude, Kunst enthält.&#10;&#10;Automatisch generierte Beschreibung">
            <a:extLst>
              <a:ext uri="{FF2B5EF4-FFF2-40B4-BE49-F238E27FC236}">
                <a16:creationId xmlns:a16="http://schemas.microsoft.com/office/drawing/2014/main" id="{7AAA4EAD-70D0-7C8D-1BE4-E18BFF8DCAA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378" t="27201" r="19758" b="35705"/>
          <a:stretch/>
        </p:blipFill>
        <p:spPr>
          <a:xfrm rot="5400000">
            <a:off x="-1131005" y="2268066"/>
            <a:ext cx="5202700" cy="1907938"/>
          </a:xfrm>
          <a:prstGeom prst="rect">
            <a:avLst/>
          </a:prstGeom>
        </p:spPr>
      </p:pic>
      <p:pic>
        <p:nvPicPr>
          <p:cNvPr id="14" name="Grafik 13" descr="Ein Bild, das Fenster, Kunst, draußen, Wand enthält.&#10;&#10;Automatisch generierte Beschreibung">
            <a:extLst>
              <a:ext uri="{FF2B5EF4-FFF2-40B4-BE49-F238E27FC236}">
                <a16:creationId xmlns:a16="http://schemas.microsoft.com/office/drawing/2014/main" id="{D36F0422-4A2C-41D8-29B8-766C5F32A39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5978" t="31317" r="13564" b="34232"/>
          <a:stretch/>
        </p:blipFill>
        <p:spPr>
          <a:xfrm rot="5400000">
            <a:off x="5072307" y="2270627"/>
            <a:ext cx="5202698" cy="1907938"/>
          </a:xfrm>
          <a:prstGeom prst="rect">
            <a:avLst/>
          </a:prstGeom>
        </p:spPr>
      </p:pic>
    </p:spTree>
    <p:extLst>
      <p:ext uri="{BB962C8B-B14F-4D97-AF65-F5344CB8AC3E}">
        <p14:creationId xmlns:p14="http://schemas.microsoft.com/office/powerpoint/2010/main" val="28247405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AT" altLang="de-DE" sz="1400" dirty="0">
                <a:solidFill>
                  <a:srgbClr val="333333"/>
                </a:solidFill>
              </a:rPr>
              <a:t>Durch die Tore gelangt man in verschiedene Innenhöfe.</a:t>
            </a:r>
            <a:endParaRPr lang="de-DE" altLang="de-DE" sz="1400" dirty="0">
              <a:solidFill>
                <a:srgbClr val="333333"/>
              </a:solidFill>
            </a:endParaRPr>
          </a:p>
        </p:txBody>
      </p:sp>
      <p:pic>
        <p:nvPicPr>
          <p:cNvPr id="3" name="Grafik 2" descr="Ein Bild, das Pflanze, draußen, Fenster, Garten enthält.&#10;&#10;Automatisch generierte Beschreibung">
            <a:extLst>
              <a:ext uri="{FF2B5EF4-FFF2-40B4-BE49-F238E27FC236}">
                <a16:creationId xmlns:a16="http://schemas.microsoft.com/office/drawing/2014/main" id="{99DAE5B4-B4D3-6D2A-E92B-D229CF0D0D3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0206" b="4245"/>
          <a:stretch/>
        </p:blipFill>
        <p:spPr>
          <a:xfrm>
            <a:off x="527391" y="620688"/>
            <a:ext cx="8108848" cy="5202698"/>
          </a:xfrm>
          <a:prstGeom prst="rect">
            <a:avLst/>
          </a:prstGeom>
        </p:spPr>
      </p:pic>
    </p:spTree>
    <p:extLst>
      <p:ext uri="{BB962C8B-B14F-4D97-AF65-F5344CB8AC3E}">
        <p14:creationId xmlns:p14="http://schemas.microsoft.com/office/powerpoint/2010/main" val="42914591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AT" altLang="de-DE" sz="1400" dirty="0">
                <a:solidFill>
                  <a:srgbClr val="333333"/>
                </a:solidFill>
              </a:rPr>
              <a:t>Die Innenhöfe wurden als „Orte der Begegnung“ gestaltet. Weitläufige Grünflächen, Plätze und Wege bieten Raum für Erholung.</a:t>
            </a:r>
            <a:endParaRPr lang="de-DE" altLang="de-DE" sz="1400" dirty="0">
              <a:solidFill>
                <a:srgbClr val="333333"/>
              </a:solidFill>
            </a:endParaRPr>
          </a:p>
        </p:txBody>
      </p:sp>
      <p:pic>
        <p:nvPicPr>
          <p:cNvPr id="5" name="Grafik 4" descr="Ein Bild, das draußen, Gras, Himmel, Pflanze enthält.&#10;&#10;Automatisch generierte Beschreibung">
            <a:extLst>
              <a:ext uri="{FF2B5EF4-FFF2-40B4-BE49-F238E27FC236}">
                <a16:creationId xmlns:a16="http://schemas.microsoft.com/office/drawing/2014/main" id="{0D5E82BD-5ADE-3039-5E1C-F1BC116A945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1294" t="19001" b="5501"/>
          <a:stretch/>
        </p:blipFill>
        <p:spPr>
          <a:xfrm>
            <a:off x="528928" y="645734"/>
            <a:ext cx="8111248" cy="5177652"/>
          </a:xfrm>
          <a:prstGeom prst="rect">
            <a:avLst/>
          </a:prstGeom>
        </p:spPr>
      </p:pic>
    </p:spTree>
    <p:extLst>
      <p:ext uri="{BB962C8B-B14F-4D97-AF65-F5344CB8AC3E}">
        <p14:creationId xmlns:p14="http://schemas.microsoft.com/office/powerpoint/2010/main" val="1790627402"/>
      </p:ext>
    </p:extLst>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482</Words>
  <Application>Microsoft Office PowerPoint</Application>
  <PresentationFormat>Bildschirmpräsentation (4:3)</PresentationFormat>
  <Paragraphs>31</Paragraphs>
  <Slides>12</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12</vt:i4>
      </vt:variant>
    </vt:vector>
  </HeadingPairs>
  <TitlesOfParts>
    <vt:vector size="18" baseType="lpstr">
      <vt:lpstr>Arial</vt:lpstr>
      <vt:lpstr>Calibri</vt:lpstr>
      <vt:lpstr>PoloST11K-Buch</vt:lpstr>
      <vt:lpstr>Syntax LT Std</vt:lpstr>
      <vt:lpstr>Wingdings</vt:lpstr>
      <vt:lpstr>Standarddesign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Barbara Peintinger</cp:lastModifiedBy>
  <cp:revision>88</cp:revision>
  <dcterms:created xsi:type="dcterms:W3CDTF">2011-07-14T19:54:09Z</dcterms:created>
  <dcterms:modified xsi:type="dcterms:W3CDTF">2026-07-16T10:02:52Z</dcterms:modified>
</cp:coreProperties>
</file>