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93" r:id="rId2"/>
    <p:sldId id="294" r:id="rId3"/>
    <p:sldId id="295" r:id="rId4"/>
    <p:sldId id="296" r:id="rId5"/>
    <p:sldId id="297" r:id="rId6"/>
    <p:sldId id="298" r:id="rId7"/>
    <p:sldId id="299" r:id="rId8"/>
    <p:sldId id="300" r:id="rId9"/>
    <p:sldId id="301" r:id="rId10"/>
    <p:sldId id="302" r:id="rId11"/>
    <p:sldId id="304" r:id="rId12"/>
    <p:sldId id="305" r:id="rId13"/>
    <p:sldId id="306" r:id="rId14"/>
    <p:sldId id="308" r:id="rId15"/>
    <p:sldId id="309" r:id="rId16"/>
    <p:sldId id="310" r:id="rId17"/>
    <p:sldId id="311" r:id="rId18"/>
    <p:sldId id="312" r:id="rId19"/>
    <p:sldId id="314" r:id="rId20"/>
    <p:sldId id="316" r:id="rId21"/>
    <p:sldId id="318" r:id="rId22"/>
    <p:sldId id="320" r:id="rId23"/>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429" autoAdjust="0"/>
    <p:restoredTop sz="94545" autoAdjust="0"/>
  </p:normalViewPr>
  <p:slideViewPr>
    <p:cSldViewPr>
      <p:cViewPr varScale="1">
        <p:scale>
          <a:sx n="109" d="100"/>
          <a:sy n="109" d="100"/>
        </p:scale>
        <p:origin x="1272" y="114"/>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9AF99E4-C4DF-1D77-E8AC-71D89EC712F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DEB89093-2809-59B2-401F-F960E01F6C0E}"/>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6B7F640-02FA-498A-973B-2E4ED50EC2EE}" type="datetimeFigureOut">
              <a:rPr lang="de-AT"/>
              <a:pPr>
                <a:defRPr/>
              </a:pPr>
              <a:t>31.01.2023</a:t>
            </a:fld>
            <a:endParaRPr lang="de-AT"/>
          </a:p>
        </p:txBody>
      </p:sp>
      <p:sp>
        <p:nvSpPr>
          <p:cNvPr id="4" name="Fußzeilenplatzhalter 3">
            <a:extLst>
              <a:ext uri="{FF2B5EF4-FFF2-40B4-BE49-F238E27FC236}">
                <a16:creationId xmlns:a16="http://schemas.microsoft.com/office/drawing/2014/main" id="{B7E2761A-BE8E-FCF6-F131-9D54DAE0FED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C8C069F9-5D38-9750-88E9-73A9626EE7F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9BDF9FD-A0D1-4FE7-A3D4-585A7CA2FCC3}" type="slidenum">
              <a:rPr lang="de-AT" altLang="de-DE"/>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47F2E43-58C0-832F-3B80-0FB428FABAC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B7623B0B-3143-C15D-DCDE-695AC6F0F8D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FDE7F14-4D92-4F0D-9517-0FC474AE6BDD}" type="datetimeFigureOut">
              <a:rPr lang="de-AT"/>
              <a:pPr>
                <a:defRPr/>
              </a:pPr>
              <a:t>31.01.2023</a:t>
            </a:fld>
            <a:endParaRPr lang="de-AT"/>
          </a:p>
        </p:txBody>
      </p:sp>
      <p:sp>
        <p:nvSpPr>
          <p:cNvPr id="4" name="Folienbildplatzhalter 3">
            <a:extLst>
              <a:ext uri="{FF2B5EF4-FFF2-40B4-BE49-F238E27FC236}">
                <a16:creationId xmlns:a16="http://schemas.microsoft.com/office/drawing/2014/main" id="{A254C125-E7DC-4E9B-93C1-5ED581CE29D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089997C9-04CE-AF30-26B5-AA8FB107CD8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8EE13529-1D1E-9B79-DE8B-FDA3BD0293D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681218AE-7396-8653-B143-3FA0188E7D6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6EF7A39-6AFE-40AC-A33D-C3D174591250}" type="slidenum">
              <a:rPr lang="de-AT" altLang="de-DE"/>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9D70213A-FE6B-748C-039A-BFAEEEB66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a:extLst>
              <a:ext uri="{FF2B5EF4-FFF2-40B4-BE49-F238E27FC236}">
                <a16:creationId xmlns:a16="http://schemas.microsoft.com/office/drawing/2014/main" id="{51A6DA1D-43AF-3A2F-C677-2EFC403FF6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AT" altLang="de-DE"/>
          </a:p>
        </p:txBody>
      </p:sp>
      <p:sp>
        <p:nvSpPr>
          <p:cNvPr id="4" name="Foliennummernplatzhalter 3">
            <a:extLst>
              <a:ext uri="{FF2B5EF4-FFF2-40B4-BE49-F238E27FC236}">
                <a16:creationId xmlns:a16="http://schemas.microsoft.com/office/drawing/2014/main" id="{2105C146-A316-C87F-3679-F9F95CBDE090}"/>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023B524-461B-4FDC-ADD8-BA09F75A3BEC}" type="slidenum">
              <a:rPr lang="de-AT" altLang="de-DE"/>
              <a:pPr eaLnBrk="1" hangingPunct="1"/>
              <a:t>20</a:t>
            </a:fld>
            <a:endParaRPr lang="de-AT"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6" name="Textplatzhalter 2"/>
          <p:cNvSpPr>
            <a:spLocks noGrp="1"/>
          </p:cNvSpPr>
          <p:nvPr>
            <p:ph type="body" idx="1"/>
          </p:nvPr>
        </p:nvSpPr>
        <p:spPr>
          <a:xfrm>
            <a:off x="683568" y="1628800"/>
            <a:ext cx="1954560" cy="47406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a:p>
        </p:txBody>
      </p:sp>
    </p:spTree>
    <p:extLst>
      <p:ext uri="{BB962C8B-B14F-4D97-AF65-F5344CB8AC3E}">
        <p14:creationId xmlns:p14="http://schemas.microsoft.com/office/powerpoint/2010/main" val="1124690678"/>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a:xfrm>
            <a:off x="323850" y="2060575"/>
            <a:ext cx="8229600" cy="4083050"/>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425DAE8-1B6A-9CB5-90A6-CE890B4C6D31}"/>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6131544B-C1E0-4351-887E-BB072B742AC7}" type="datetimeFigureOut">
              <a:rPr lang="de-AT"/>
              <a:pPr>
                <a:defRPr/>
              </a:pPr>
              <a:t>31.01.2023</a:t>
            </a:fld>
            <a:endParaRPr lang="de-AT"/>
          </a:p>
        </p:txBody>
      </p:sp>
      <p:sp>
        <p:nvSpPr>
          <p:cNvPr id="5" name="Fußzeilenplatzhalter 4">
            <a:extLst>
              <a:ext uri="{FF2B5EF4-FFF2-40B4-BE49-F238E27FC236}">
                <a16:creationId xmlns:a16="http://schemas.microsoft.com/office/drawing/2014/main" id="{E07F6DAA-B8A5-E0FF-2DD7-8F24B1C4BEBD}"/>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AD5CAFB5-15AE-932B-6B3F-2071EBB6AE45}"/>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529EE402-6F44-43E7-940A-67242570EA7A}" type="slidenum">
              <a:rPr lang="de-AT" altLang="de-DE"/>
              <a:pPr/>
              <a:t>‹Nr.›</a:t>
            </a:fld>
            <a:endParaRPr lang="de-AT" altLang="de-DE"/>
          </a:p>
        </p:txBody>
      </p:sp>
    </p:spTree>
    <p:extLst>
      <p:ext uri="{BB962C8B-B14F-4D97-AF65-F5344CB8AC3E}">
        <p14:creationId xmlns:p14="http://schemas.microsoft.com/office/powerpoint/2010/main" val="377766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7B88D11A-D59E-E458-B02E-A17F54140538}"/>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AECDF582-DA37-4E60-AFD6-3965C19E366F}" type="datetimeFigureOut">
              <a:rPr lang="de-AT"/>
              <a:pPr>
                <a:defRPr/>
              </a:pPr>
              <a:t>31.01.2023</a:t>
            </a:fld>
            <a:endParaRPr lang="de-AT"/>
          </a:p>
        </p:txBody>
      </p:sp>
      <p:sp>
        <p:nvSpPr>
          <p:cNvPr id="5" name="Fußzeilenplatzhalter 4">
            <a:extLst>
              <a:ext uri="{FF2B5EF4-FFF2-40B4-BE49-F238E27FC236}">
                <a16:creationId xmlns:a16="http://schemas.microsoft.com/office/drawing/2014/main" id="{8B23AAA5-012E-34B5-D617-B73423C9B4E2}"/>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C05C62FE-1E45-9173-13C6-4FF5536967C4}"/>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A9E5C66F-BCB3-474D-BFDB-10D453659BDE}" type="slidenum">
              <a:rPr lang="de-AT" altLang="de-DE"/>
              <a:pPr/>
              <a:t>‹Nr.›</a:t>
            </a:fld>
            <a:endParaRPr lang="de-AT" altLang="de-DE"/>
          </a:p>
        </p:txBody>
      </p:sp>
    </p:spTree>
    <p:extLst>
      <p:ext uri="{BB962C8B-B14F-4D97-AF65-F5344CB8AC3E}">
        <p14:creationId xmlns:p14="http://schemas.microsoft.com/office/powerpoint/2010/main" val="115713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a:prstGeom prst="rect">
            <a:avLst/>
          </a:prstGeo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323850" y="2060575"/>
            <a:ext cx="8229600" cy="40830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7E8B7DC6-D529-150E-A077-5A860C91E80E}"/>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32D47DF8-8A0D-4FDB-B2EF-CF77EA76C63C}" type="datetimeFigureOut">
              <a:rPr lang="de-AT"/>
              <a:pPr>
                <a:defRPr/>
              </a:pPr>
              <a:t>31.01.2023</a:t>
            </a:fld>
            <a:endParaRPr lang="de-AT"/>
          </a:p>
        </p:txBody>
      </p:sp>
      <p:sp>
        <p:nvSpPr>
          <p:cNvPr id="5" name="Fußzeilenplatzhalter 4">
            <a:extLst>
              <a:ext uri="{FF2B5EF4-FFF2-40B4-BE49-F238E27FC236}">
                <a16:creationId xmlns:a16="http://schemas.microsoft.com/office/drawing/2014/main" id="{B65C2F35-06D7-E937-5969-683A7DB7735D}"/>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EF8007C1-1819-BCEE-D121-C38CCB84D4A7}"/>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EDE0AB2D-8A30-4606-A513-4171AC86F348}" type="slidenum">
              <a:rPr lang="de-AT" altLang="de-DE"/>
              <a:pPr/>
              <a:t>‹Nr.›</a:t>
            </a:fld>
            <a:endParaRPr lang="de-AT" altLang="de-DE"/>
          </a:p>
        </p:txBody>
      </p:sp>
    </p:spTree>
    <p:extLst>
      <p:ext uri="{BB962C8B-B14F-4D97-AF65-F5344CB8AC3E}">
        <p14:creationId xmlns:p14="http://schemas.microsoft.com/office/powerpoint/2010/main" val="80392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034128AF-4AD4-1950-7430-310865D2406C}"/>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5D298EF2-1B8C-4C74-94C5-805906F03FDC}" type="datetimeFigureOut">
              <a:rPr lang="de-AT"/>
              <a:pPr>
                <a:defRPr/>
              </a:pPr>
              <a:t>31.01.2023</a:t>
            </a:fld>
            <a:endParaRPr lang="de-AT"/>
          </a:p>
        </p:txBody>
      </p:sp>
      <p:sp>
        <p:nvSpPr>
          <p:cNvPr id="5" name="Fußzeilenplatzhalter 4">
            <a:extLst>
              <a:ext uri="{FF2B5EF4-FFF2-40B4-BE49-F238E27FC236}">
                <a16:creationId xmlns:a16="http://schemas.microsoft.com/office/drawing/2014/main" id="{B0AD633B-E980-3028-0D00-F947F09902EA}"/>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7E9B539D-2C64-E6DA-B12A-2AB946BF3AC0}"/>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9A2B28BA-C998-4BB7-96EA-3BCF98BAE919}" type="slidenum">
              <a:rPr lang="de-AT" altLang="de-DE"/>
              <a:pPr/>
              <a:t>‹Nr.›</a:t>
            </a:fld>
            <a:endParaRPr lang="de-AT" altLang="de-DE"/>
          </a:p>
        </p:txBody>
      </p:sp>
    </p:spTree>
    <p:extLst>
      <p:ext uri="{BB962C8B-B14F-4D97-AF65-F5344CB8AC3E}">
        <p14:creationId xmlns:p14="http://schemas.microsoft.com/office/powerpoint/2010/main" val="403516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C0401255-8667-9EEF-F773-CB1816A70F23}"/>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F6D3B5BA-555F-467D-8E73-2BAC1118EF2F}" type="datetimeFigureOut">
              <a:rPr lang="de-AT"/>
              <a:pPr>
                <a:defRPr/>
              </a:pPr>
              <a:t>31.01.2023</a:t>
            </a:fld>
            <a:endParaRPr lang="de-AT"/>
          </a:p>
        </p:txBody>
      </p:sp>
      <p:sp>
        <p:nvSpPr>
          <p:cNvPr id="6" name="Fußzeilenplatzhalter 4">
            <a:extLst>
              <a:ext uri="{FF2B5EF4-FFF2-40B4-BE49-F238E27FC236}">
                <a16:creationId xmlns:a16="http://schemas.microsoft.com/office/drawing/2014/main" id="{ACD90D6D-3AE3-4107-D0DB-7350F52CC13A}"/>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FFB6DEF3-B13C-2DFA-21C7-2BF2767963EA}"/>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82554F3F-89B5-4723-B9EC-69EED0A7D3D6}" type="slidenum">
              <a:rPr lang="de-AT" altLang="de-DE"/>
              <a:pPr/>
              <a:t>‹Nr.›</a:t>
            </a:fld>
            <a:endParaRPr lang="de-AT" altLang="de-DE"/>
          </a:p>
        </p:txBody>
      </p:sp>
    </p:spTree>
    <p:extLst>
      <p:ext uri="{BB962C8B-B14F-4D97-AF65-F5344CB8AC3E}">
        <p14:creationId xmlns:p14="http://schemas.microsoft.com/office/powerpoint/2010/main" val="26020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A1DAFAE0-88D9-0D84-F9A5-C57820FFB661}"/>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52CE5550-4256-4DA6-9CE0-7832D42B9B6A}" type="datetimeFigureOut">
              <a:rPr lang="de-AT"/>
              <a:pPr>
                <a:defRPr/>
              </a:pPr>
              <a:t>31.01.2023</a:t>
            </a:fld>
            <a:endParaRPr lang="de-AT"/>
          </a:p>
        </p:txBody>
      </p:sp>
      <p:sp>
        <p:nvSpPr>
          <p:cNvPr id="8" name="Fußzeilenplatzhalter 4">
            <a:extLst>
              <a:ext uri="{FF2B5EF4-FFF2-40B4-BE49-F238E27FC236}">
                <a16:creationId xmlns:a16="http://schemas.microsoft.com/office/drawing/2014/main" id="{2BDF097D-5E5B-C05A-655E-DD540F859DFE}"/>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368C3F61-B4C0-AE13-20FD-84D623BB8187}"/>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934D354C-0CEC-4F3E-8AA3-D6713D188A2B}" type="slidenum">
              <a:rPr lang="de-AT" altLang="de-DE"/>
              <a:pPr/>
              <a:t>‹Nr.›</a:t>
            </a:fld>
            <a:endParaRPr lang="de-AT" altLang="de-DE"/>
          </a:p>
        </p:txBody>
      </p:sp>
    </p:spTree>
    <p:extLst>
      <p:ext uri="{BB962C8B-B14F-4D97-AF65-F5344CB8AC3E}">
        <p14:creationId xmlns:p14="http://schemas.microsoft.com/office/powerpoint/2010/main" val="130367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Datumsplatzhalter 3">
            <a:extLst>
              <a:ext uri="{FF2B5EF4-FFF2-40B4-BE49-F238E27FC236}">
                <a16:creationId xmlns:a16="http://schemas.microsoft.com/office/drawing/2014/main" id="{B4BF44B7-43BE-F190-8BFB-58BD369A6F75}"/>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B0DFC21A-4B5E-496A-942B-8DEACDA174BA}" type="datetimeFigureOut">
              <a:rPr lang="de-AT"/>
              <a:pPr>
                <a:defRPr/>
              </a:pPr>
              <a:t>31.01.2023</a:t>
            </a:fld>
            <a:endParaRPr lang="de-AT"/>
          </a:p>
        </p:txBody>
      </p:sp>
      <p:sp>
        <p:nvSpPr>
          <p:cNvPr id="4" name="Fußzeilenplatzhalter 4">
            <a:extLst>
              <a:ext uri="{FF2B5EF4-FFF2-40B4-BE49-F238E27FC236}">
                <a16:creationId xmlns:a16="http://schemas.microsoft.com/office/drawing/2014/main" id="{3FFCD230-137F-46F5-C8CD-8D2C84C7539C}"/>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E349554D-0768-A80A-064F-E07BC3E0D60C}"/>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7ED0841F-171E-4FC0-A2A7-77331E8A12BF}" type="slidenum">
              <a:rPr lang="de-AT" altLang="de-DE"/>
              <a:pPr/>
              <a:t>‹Nr.›</a:t>
            </a:fld>
            <a:endParaRPr lang="de-AT" altLang="de-DE"/>
          </a:p>
        </p:txBody>
      </p:sp>
    </p:spTree>
    <p:extLst>
      <p:ext uri="{BB962C8B-B14F-4D97-AF65-F5344CB8AC3E}">
        <p14:creationId xmlns:p14="http://schemas.microsoft.com/office/powerpoint/2010/main" val="42555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106177D3-4F49-3A44-7E4F-C59C6528E5D6}"/>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8681B790-8873-424D-B14B-2E412C1AA879}" type="datetimeFigureOut">
              <a:rPr lang="de-AT"/>
              <a:pPr>
                <a:defRPr/>
              </a:pPr>
              <a:t>31.01.2023</a:t>
            </a:fld>
            <a:endParaRPr lang="de-AT"/>
          </a:p>
        </p:txBody>
      </p:sp>
      <p:sp>
        <p:nvSpPr>
          <p:cNvPr id="3" name="Fußzeilenplatzhalter 4">
            <a:extLst>
              <a:ext uri="{FF2B5EF4-FFF2-40B4-BE49-F238E27FC236}">
                <a16:creationId xmlns:a16="http://schemas.microsoft.com/office/drawing/2014/main" id="{728A6EB5-2BF9-C714-2299-810B0AD750D6}"/>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AF4D7F69-D5FD-1539-B903-C04EFC5B54BA}"/>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F306CC3C-C233-4BD7-8847-0B1FC60D6C40}" type="slidenum">
              <a:rPr lang="de-AT" altLang="de-DE"/>
              <a:pPr/>
              <a:t>‹Nr.›</a:t>
            </a:fld>
            <a:endParaRPr lang="de-AT" altLang="de-DE"/>
          </a:p>
        </p:txBody>
      </p:sp>
    </p:spTree>
    <p:extLst>
      <p:ext uri="{BB962C8B-B14F-4D97-AF65-F5344CB8AC3E}">
        <p14:creationId xmlns:p14="http://schemas.microsoft.com/office/powerpoint/2010/main" val="324458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D7D315B1-BBF6-6C11-9A4C-4E025576D4C2}"/>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27474BD9-14CA-4303-80BD-6848D95CAAAA}" type="datetimeFigureOut">
              <a:rPr lang="de-AT"/>
              <a:pPr>
                <a:defRPr/>
              </a:pPr>
              <a:t>31.01.2023</a:t>
            </a:fld>
            <a:endParaRPr lang="de-AT"/>
          </a:p>
        </p:txBody>
      </p:sp>
      <p:sp>
        <p:nvSpPr>
          <p:cNvPr id="6" name="Fußzeilenplatzhalter 4">
            <a:extLst>
              <a:ext uri="{FF2B5EF4-FFF2-40B4-BE49-F238E27FC236}">
                <a16:creationId xmlns:a16="http://schemas.microsoft.com/office/drawing/2014/main" id="{8D31B708-EC6E-EE28-C548-A4CBF980A300}"/>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D650AE23-AEDB-2D71-6F74-74155C501FCA}"/>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FE8FB1A0-F8DA-405E-A431-00E7B92ABEF1}" type="slidenum">
              <a:rPr lang="de-AT" altLang="de-DE"/>
              <a:pPr/>
              <a:t>‹Nr.›</a:t>
            </a:fld>
            <a:endParaRPr lang="de-AT" altLang="de-DE"/>
          </a:p>
        </p:txBody>
      </p:sp>
    </p:spTree>
    <p:extLst>
      <p:ext uri="{BB962C8B-B14F-4D97-AF65-F5344CB8AC3E}">
        <p14:creationId xmlns:p14="http://schemas.microsoft.com/office/powerpoint/2010/main" val="224396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A173F5D2-8926-8655-D96F-B6D4663FBB6A}"/>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7CDA0FEB-DF15-466F-A3FD-59D71662D4F3}" type="datetimeFigureOut">
              <a:rPr lang="de-AT"/>
              <a:pPr>
                <a:defRPr/>
              </a:pPr>
              <a:t>31.01.2023</a:t>
            </a:fld>
            <a:endParaRPr lang="de-AT"/>
          </a:p>
        </p:txBody>
      </p:sp>
      <p:sp>
        <p:nvSpPr>
          <p:cNvPr id="6" name="Fußzeilenplatzhalter 4">
            <a:extLst>
              <a:ext uri="{FF2B5EF4-FFF2-40B4-BE49-F238E27FC236}">
                <a16:creationId xmlns:a16="http://schemas.microsoft.com/office/drawing/2014/main" id="{4D6BA146-F4FF-9A10-50C8-87F6DC127043}"/>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A89E60B4-FC6A-047D-D4DC-DDBE1C19D737}"/>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489951FA-18D3-4590-A270-1F83CF468E9E}" type="slidenum">
              <a:rPr lang="de-AT" altLang="de-DE"/>
              <a:pPr/>
              <a:t>‹Nr.›</a:t>
            </a:fld>
            <a:endParaRPr lang="de-AT" altLang="de-DE"/>
          </a:p>
        </p:txBody>
      </p:sp>
    </p:spTree>
    <p:extLst>
      <p:ext uri="{BB962C8B-B14F-4D97-AF65-F5344CB8AC3E}">
        <p14:creationId xmlns:p14="http://schemas.microsoft.com/office/powerpoint/2010/main" val="2627120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2">
            <a:extLst>
              <a:ext uri="{FF2B5EF4-FFF2-40B4-BE49-F238E27FC236}">
                <a16:creationId xmlns:a16="http://schemas.microsoft.com/office/drawing/2014/main" id="{7EA5926F-83BD-9F62-375A-8FD268A94A7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platzhalter 1">
            <a:extLst>
              <a:ext uri="{FF2B5EF4-FFF2-40B4-BE49-F238E27FC236}">
                <a16:creationId xmlns:a16="http://schemas.microsoft.com/office/drawing/2014/main" id="{A3F47305-0923-62B8-0D60-2471215A1167}"/>
              </a:ext>
            </a:extLst>
          </p:cNvPr>
          <p:cNvSpPr>
            <a:spLocks noGrp="1"/>
          </p:cNvSpPr>
          <p:nvPr>
            <p:ph type="title"/>
          </p:nvPr>
        </p:nvSpPr>
        <p:spPr bwMode="auto">
          <a:xfrm>
            <a:off x="306388" y="893763"/>
            <a:ext cx="8229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6" name="Textplatzhalter 2">
            <a:extLst>
              <a:ext uri="{FF2B5EF4-FFF2-40B4-BE49-F238E27FC236}">
                <a16:creationId xmlns:a16="http://schemas.microsoft.com/office/drawing/2014/main" id="{FD4F22F1-D13E-ED3D-9633-089F37AF3DE0}"/>
              </a:ext>
            </a:extLst>
          </p:cNvPr>
          <p:cNvSpPr>
            <a:spLocks noGrp="1"/>
          </p:cNvSpPr>
          <p:nvPr>
            <p:ph type="body" idx="1"/>
          </p:nvPr>
        </p:nvSpPr>
        <p:spPr bwMode="auto">
          <a:xfrm>
            <a:off x="323850" y="2060575"/>
            <a:ext cx="82296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a:p>
        </p:txBody>
      </p:sp>
      <p:sp>
        <p:nvSpPr>
          <p:cNvPr id="17" name="Datumsplatzhalter 3">
            <a:extLst>
              <a:ext uri="{FF2B5EF4-FFF2-40B4-BE49-F238E27FC236}">
                <a16:creationId xmlns:a16="http://schemas.microsoft.com/office/drawing/2014/main" id="{8F4F6075-BCB2-9AC9-75F5-B392A5AF921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83A55A8-1074-4B6D-9481-03CF8CE96BC4}" type="datetimeFigureOut">
              <a:rPr lang="de-AT"/>
              <a:pPr>
                <a:defRPr/>
              </a:pPr>
              <a:t>31.01.2023</a:t>
            </a:fld>
            <a:endParaRPr lang="de-AT"/>
          </a:p>
        </p:txBody>
      </p:sp>
      <p:sp>
        <p:nvSpPr>
          <p:cNvPr id="18" name="Fußzeilenplatzhalter 4">
            <a:extLst>
              <a:ext uri="{FF2B5EF4-FFF2-40B4-BE49-F238E27FC236}">
                <a16:creationId xmlns:a16="http://schemas.microsoft.com/office/drawing/2014/main" id="{21A1AAF3-E5BC-B2EA-DCCA-BE351F66C75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AT"/>
          </a:p>
        </p:txBody>
      </p:sp>
      <p:sp>
        <p:nvSpPr>
          <p:cNvPr id="19" name="Foliennummernplatzhalter 5">
            <a:extLst>
              <a:ext uri="{FF2B5EF4-FFF2-40B4-BE49-F238E27FC236}">
                <a16:creationId xmlns:a16="http://schemas.microsoft.com/office/drawing/2014/main" id="{76EB9016-795C-4E09-FC14-ED7A0411574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1386E1C-B8CF-46FB-91BC-0BB4E965C837}" type="slidenum">
              <a:rPr lang="de-AT" altLang="de-DE"/>
              <a:pPr>
                <a:defRPr/>
              </a:pPr>
              <a:t>‹Nr.›</a:t>
            </a:fld>
            <a:endParaRPr lang="de-AT" altLang="de-DE"/>
          </a:p>
        </p:txBody>
      </p:sp>
      <p:pic>
        <p:nvPicPr>
          <p:cNvPr id="20" name="Picture 19">
            <a:extLst>
              <a:ext uri="{FF2B5EF4-FFF2-40B4-BE49-F238E27FC236}">
                <a16:creationId xmlns:a16="http://schemas.microsoft.com/office/drawing/2014/main" id="{55CF3B4A-8647-4BF5-B8EA-FB85E96C86C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12138" y="46038"/>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a:extLst>
              <a:ext uri="{FF2B5EF4-FFF2-40B4-BE49-F238E27FC236}">
                <a16:creationId xmlns:a16="http://schemas.microsoft.com/office/drawing/2014/main" id="{609859D6-E607-5F40-20D4-29B679A80B36}"/>
              </a:ext>
            </a:extLst>
          </p:cNvPr>
          <p:cNvPicPr preferRelativeResize="0">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602413"/>
            <a:ext cx="9144000"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hteck 21">
            <a:extLst>
              <a:ext uri="{FF2B5EF4-FFF2-40B4-BE49-F238E27FC236}">
                <a16:creationId xmlns:a16="http://schemas.microsoft.com/office/drawing/2014/main" id="{8175D3F4-8BA6-917C-A958-82C1C00382EE}"/>
              </a:ext>
            </a:extLst>
          </p:cNvPr>
          <p:cNvSpPr>
            <a:spLocks noChangeArrowheads="1"/>
          </p:cNvSpPr>
          <p:nvPr userDrawn="1"/>
        </p:nvSpPr>
        <p:spPr bwMode="auto">
          <a:xfrm>
            <a:off x="-15875" y="6516688"/>
            <a:ext cx="9144000" cy="3683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Wien 2023</a:t>
            </a:r>
          </a:p>
        </p:txBody>
      </p:sp>
      <p:pic>
        <p:nvPicPr>
          <p:cNvPr id="23" name="Picture 13" descr="I:\500-vs_hs\Aushilfen\___Carina\Unterwegs\uw1_schriftzug_weiss.gif">
            <a:extLst>
              <a:ext uri="{FF2B5EF4-FFF2-40B4-BE49-F238E27FC236}">
                <a16:creationId xmlns:a16="http://schemas.microsoft.com/office/drawing/2014/main" id="{6EE4DDD5-85C8-377D-9C02-DE3B15059D77}"/>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50825" y="77788"/>
            <a:ext cx="19446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1"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de-AT" sz="3800" b="1" kern="1200" dirty="0">
          <a:solidFill>
            <a:srgbClr val="333333"/>
          </a:solidFill>
          <a:latin typeface="Syntax LT Std" pitchFamily="34" charset="0"/>
          <a:ea typeface="+mj-ea"/>
          <a:cs typeface="+mj-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FEB6C9F6-D4EC-DFF1-F396-865C9956757E}"/>
              </a:ext>
            </a:extLst>
          </p:cNvPr>
          <p:cNvSpPr>
            <a:spLocks noGrp="1"/>
          </p:cNvSpPr>
          <p:nvPr>
            <p:ph type="title"/>
          </p:nvPr>
        </p:nvSpPr>
        <p:spPr>
          <a:xfrm>
            <a:off x="250825" y="2200275"/>
            <a:ext cx="8229600" cy="1693863"/>
          </a:xfrm>
        </p:spPr>
        <p:txBody>
          <a:bodyPr/>
          <a:lstStyle/>
          <a:p>
            <a:r>
              <a:rPr lang="de-DE" altLang="de-DE" sz="4000" dirty="0"/>
              <a:t>Bildergalerie:</a:t>
            </a:r>
            <a:br>
              <a:rPr lang="de-AT" altLang="de-DE" sz="4000" dirty="0"/>
            </a:br>
            <a:r>
              <a:rPr lang="de-AT" altLang="de-DE" sz="4000" dirty="0"/>
              <a:t>New York – The </a:t>
            </a:r>
            <a:r>
              <a:rPr lang="de-DE" altLang="de-DE" dirty="0"/>
              <a:t>Big Apple</a:t>
            </a:r>
            <a:br>
              <a:rPr lang="de-DE" altLang="de-DE" dirty="0"/>
            </a:br>
            <a:endParaRPr lang="de-AT" altLang="de-DE"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hteck 35">
            <a:extLst>
              <a:ext uri="{FF2B5EF4-FFF2-40B4-BE49-F238E27FC236}">
                <a16:creationId xmlns:a16="http://schemas.microsoft.com/office/drawing/2014/main" id="{49DF60CF-0703-A1BE-DDE6-48BBD7969DD1}"/>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In 19. Jahrhundert wuchs die Stadt New York besonders schnell. Viele Häuser wurden gebaut. Zur Sicherheit der Bewohnerinnen und Bewohner wurden im Laufe der Zeit so genannte </a:t>
            </a:r>
            <a:r>
              <a:rPr lang="de-AT" altLang="de-DE" sz="1400">
                <a:solidFill>
                  <a:srgbClr val="000000"/>
                </a:solidFill>
                <a:latin typeface="Arial" panose="020B0604020202020204" pitchFamily="34" charset="0"/>
              </a:rPr>
              <a:t>Feuerleitern</a:t>
            </a:r>
            <a:r>
              <a:rPr lang="de-AT" altLang="de-DE" sz="1400" b="0">
                <a:solidFill>
                  <a:srgbClr val="000000"/>
                </a:solidFill>
                <a:latin typeface="Arial" panose="020B0604020202020204" pitchFamily="34" charset="0"/>
              </a:rPr>
              <a:t> installiert.</a:t>
            </a:r>
            <a:endParaRPr lang="de-DE" altLang="de-DE" sz="1400" b="0">
              <a:solidFill>
                <a:srgbClr val="000000"/>
              </a:solidFill>
              <a:latin typeface="Arial" panose="020B0604020202020204" pitchFamily="34" charset="0"/>
            </a:endParaRPr>
          </a:p>
        </p:txBody>
      </p:sp>
      <p:pic>
        <p:nvPicPr>
          <p:cNvPr id="12291" name="Grafik 1">
            <a:extLst>
              <a:ext uri="{FF2B5EF4-FFF2-40B4-BE49-F238E27FC236}">
                <a16:creationId xmlns:a16="http://schemas.microsoft.com/office/drawing/2014/main" id="{81DC5D03-3DD3-4873-7F77-DBBE229178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74168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hteck 35">
            <a:extLst>
              <a:ext uri="{FF2B5EF4-FFF2-40B4-BE49-F238E27FC236}">
                <a16:creationId xmlns:a16="http://schemas.microsoft.com/office/drawing/2014/main" id="{5CA7B6D3-CCA1-605B-2097-922F7FE8FDFE}"/>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Das </a:t>
            </a:r>
            <a:r>
              <a:rPr lang="de-AT" altLang="de-DE" sz="1400">
                <a:solidFill>
                  <a:srgbClr val="000000"/>
                </a:solidFill>
                <a:latin typeface="Arial" panose="020B0604020202020204" pitchFamily="34" charset="0"/>
              </a:rPr>
              <a:t>Flat Iron Building </a:t>
            </a:r>
            <a:r>
              <a:rPr lang="de-AT" altLang="de-DE" sz="1400" b="0">
                <a:solidFill>
                  <a:srgbClr val="000000"/>
                </a:solidFill>
                <a:latin typeface="Arial" panose="020B0604020202020204" pitchFamily="34" charset="0"/>
              </a:rPr>
              <a:t>war einer der ersten Wolkenkratzer von New York. Flat Iron bedeutet Bügeleisen. Das gibt die Form des Hauses am besten wieder. Bis heute ist dieses Hochhaus eine der Sehenswürdigkeiten von New York.</a:t>
            </a:r>
            <a:endParaRPr lang="de-DE" altLang="de-DE" sz="1400" b="0">
              <a:solidFill>
                <a:srgbClr val="000000"/>
              </a:solidFill>
              <a:latin typeface="Arial" panose="020B0604020202020204" pitchFamily="34" charset="0"/>
            </a:endParaRPr>
          </a:p>
        </p:txBody>
      </p:sp>
      <p:pic>
        <p:nvPicPr>
          <p:cNvPr id="14339" name="Grafik 1">
            <a:extLst>
              <a:ext uri="{FF2B5EF4-FFF2-40B4-BE49-F238E27FC236}">
                <a16:creationId xmlns:a16="http://schemas.microsoft.com/office/drawing/2014/main" id="{386F5210-2C0D-C595-7B59-32152D303E07}"/>
              </a:ext>
            </a:extLst>
          </p:cNvPr>
          <p:cNvPicPr>
            <a:picLocks noChangeAspect="1"/>
          </p:cNvPicPr>
          <p:nvPr/>
        </p:nvPicPr>
        <p:blipFill rotWithShape="1">
          <a:blip r:embed="rId2">
            <a:extLst>
              <a:ext uri="{28A0092B-C50C-407E-A947-70E740481C1C}">
                <a14:useLocalDpi xmlns:a14="http://schemas.microsoft.com/office/drawing/2010/main" val="0"/>
              </a:ext>
            </a:extLst>
          </a:blip>
          <a:srcRect b="17986"/>
          <a:stretch/>
        </p:blipFill>
        <p:spPr bwMode="auto">
          <a:xfrm>
            <a:off x="2268537" y="715963"/>
            <a:ext cx="4454529" cy="487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hteck 35">
            <a:extLst>
              <a:ext uri="{FF2B5EF4-FFF2-40B4-BE49-F238E27FC236}">
                <a16:creationId xmlns:a16="http://schemas.microsoft.com/office/drawing/2014/main" id="{0360A311-082C-7E65-0F94-56250094048E}"/>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Der </a:t>
            </a:r>
            <a:r>
              <a:rPr lang="de-AT" altLang="de-DE" sz="1400" dirty="0">
                <a:solidFill>
                  <a:srgbClr val="000000"/>
                </a:solidFill>
                <a:latin typeface="Arial" panose="020B0604020202020204" pitchFamily="34" charset="0"/>
              </a:rPr>
              <a:t>Times Square </a:t>
            </a:r>
            <a:r>
              <a:rPr lang="de-AT" altLang="de-DE" sz="1400" b="0" dirty="0">
                <a:solidFill>
                  <a:srgbClr val="000000"/>
                </a:solidFill>
                <a:latin typeface="Arial" panose="020B0604020202020204" pitchFamily="34" charset="0"/>
              </a:rPr>
              <a:t>ist nicht nur der berühmteste Platz von New York. Er ist auch die berühmteste Kreuzung der Welt. Hier trifft der Broadway auf die 7</a:t>
            </a:r>
            <a:r>
              <a:rPr lang="de-AT" altLang="de-DE" sz="1400" b="0" baseline="30000" dirty="0">
                <a:solidFill>
                  <a:srgbClr val="000000"/>
                </a:solidFill>
                <a:latin typeface="Arial" panose="020B0604020202020204" pitchFamily="34" charset="0"/>
              </a:rPr>
              <a:t>th</a:t>
            </a:r>
            <a:r>
              <a:rPr lang="de-AT" altLang="de-DE" sz="1400" b="0" dirty="0">
                <a:solidFill>
                  <a:srgbClr val="000000"/>
                </a:solidFill>
                <a:latin typeface="Arial" panose="020B0604020202020204" pitchFamily="34" charset="0"/>
              </a:rPr>
              <a:t> Avenue. Auf diesem lang gezogenen Platz findet jährlich eine riesige Silvesterparty statt. Millionen von Menschen sehen sie im Fernsehen.</a:t>
            </a:r>
            <a:endParaRPr lang="de-DE" altLang="de-DE" sz="1400" b="0" dirty="0">
              <a:solidFill>
                <a:srgbClr val="000000"/>
              </a:solidFill>
              <a:latin typeface="Arial" panose="020B0604020202020204" pitchFamily="34" charset="0"/>
            </a:endParaRPr>
          </a:p>
        </p:txBody>
      </p:sp>
      <p:pic>
        <p:nvPicPr>
          <p:cNvPr id="15363" name="Grafik 1">
            <a:extLst>
              <a:ext uri="{FF2B5EF4-FFF2-40B4-BE49-F238E27FC236}">
                <a16:creationId xmlns:a16="http://schemas.microsoft.com/office/drawing/2014/main" id="{1399C8D2-4B25-1C50-CB0C-B61A0C329C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41438"/>
            <a:ext cx="7489825"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hteck 35">
            <a:extLst>
              <a:ext uri="{FF2B5EF4-FFF2-40B4-BE49-F238E27FC236}">
                <a16:creationId xmlns:a16="http://schemas.microsoft.com/office/drawing/2014/main" id="{3ED1C024-587E-54CE-77A9-3AB13FCD1448}"/>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Die </a:t>
            </a:r>
            <a:r>
              <a:rPr lang="de-AT" altLang="de-DE" sz="1400" dirty="0" err="1">
                <a:solidFill>
                  <a:srgbClr val="000000"/>
                </a:solidFill>
                <a:latin typeface="Arial" panose="020B0604020202020204" pitchFamily="34" charset="0"/>
              </a:rPr>
              <a:t>Fifth</a:t>
            </a:r>
            <a:r>
              <a:rPr lang="de-AT" altLang="de-DE" sz="1400" dirty="0">
                <a:solidFill>
                  <a:srgbClr val="000000"/>
                </a:solidFill>
                <a:latin typeface="Arial" panose="020B0604020202020204" pitchFamily="34" charset="0"/>
              </a:rPr>
              <a:t> Avenue </a:t>
            </a:r>
            <a:r>
              <a:rPr lang="de-AT" altLang="de-DE" sz="1400" b="0" dirty="0">
                <a:solidFill>
                  <a:srgbClr val="000000"/>
                </a:solidFill>
                <a:latin typeface="Arial" panose="020B0604020202020204" pitchFamily="34" charset="0"/>
              </a:rPr>
              <a:t>ist eine der wichtigsten Einkaufsstraßen von New York. Hier haben sich die bekanntesten Marken des Schmuckhandels und Modehandels niedergelassen.</a:t>
            </a:r>
            <a:endParaRPr lang="de-DE" altLang="de-DE" sz="1400" b="0" dirty="0">
              <a:solidFill>
                <a:srgbClr val="000000"/>
              </a:solidFill>
              <a:latin typeface="Arial" panose="020B0604020202020204" pitchFamily="34" charset="0"/>
            </a:endParaRPr>
          </a:p>
        </p:txBody>
      </p:sp>
      <p:pic>
        <p:nvPicPr>
          <p:cNvPr id="16387" name="Grafik 1">
            <a:extLst>
              <a:ext uri="{FF2B5EF4-FFF2-40B4-BE49-F238E27FC236}">
                <a16:creationId xmlns:a16="http://schemas.microsoft.com/office/drawing/2014/main" id="{570C2BCB-A6FA-BCC6-9D5C-52C2D393F904}"/>
              </a:ext>
            </a:extLst>
          </p:cNvPr>
          <p:cNvPicPr>
            <a:picLocks noChangeAspect="1"/>
          </p:cNvPicPr>
          <p:nvPr/>
        </p:nvPicPr>
        <p:blipFill rotWithShape="1">
          <a:blip r:embed="rId2">
            <a:extLst>
              <a:ext uri="{28A0092B-C50C-407E-A947-70E740481C1C}">
                <a14:useLocalDpi xmlns:a14="http://schemas.microsoft.com/office/drawing/2010/main" val="0"/>
              </a:ext>
            </a:extLst>
          </a:blip>
          <a:srcRect r="16502" b="26517"/>
          <a:stretch/>
        </p:blipFill>
        <p:spPr bwMode="auto">
          <a:xfrm>
            <a:off x="611187" y="908720"/>
            <a:ext cx="7899991"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hteck 35">
            <a:extLst>
              <a:ext uri="{FF2B5EF4-FFF2-40B4-BE49-F238E27FC236}">
                <a16:creationId xmlns:a16="http://schemas.microsoft.com/office/drawing/2014/main" id="{AD8F4446-2D5D-209C-600E-22C6711D5B34}"/>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New York wird auch als die Stadt bezeichnet, die niemals schläft. Die </a:t>
            </a:r>
            <a:r>
              <a:rPr lang="de-AT" altLang="de-DE" sz="1400">
                <a:solidFill>
                  <a:srgbClr val="000000"/>
                </a:solidFill>
                <a:latin typeface="Arial" panose="020B0604020202020204" pitchFamily="34" charset="0"/>
              </a:rPr>
              <a:t>nächtliche Skyline </a:t>
            </a:r>
            <a:r>
              <a:rPr lang="de-AT" altLang="de-DE" sz="1400" b="0">
                <a:solidFill>
                  <a:srgbClr val="000000"/>
                </a:solidFill>
                <a:latin typeface="Arial" panose="020B0604020202020204" pitchFamily="34" charset="0"/>
              </a:rPr>
              <a:t>zeigt beleuchtete Wolkenkratzer und Hochhäuser. In der Mitte des Bildes befindet sich das Empire State Building, der bekannteste Wolkenkratzer von New York.</a:t>
            </a:r>
            <a:endParaRPr lang="de-DE" altLang="de-DE" sz="1400" b="0">
              <a:solidFill>
                <a:srgbClr val="000000"/>
              </a:solidFill>
              <a:latin typeface="Arial" panose="020B0604020202020204" pitchFamily="34" charset="0"/>
            </a:endParaRPr>
          </a:p>
        </p:txBody>
      </p:sp>
      <p:pic>
        <p:nvPicPr>
          <p:cNvPr id="18435" name="Grafik 1">
            <a:extLst>
              <a:ext uri="{FF2B5EF4-FFF2-40B4-BE49-F238E27FC236}">
                <a16:creationId xmlns:a16="http://schemas.microsoft.com/office/drawing/2014/main" id="{91995DCE-18A0-EDD3-C70F-80948BD0A5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836613"/>
            <a:ext cx="735171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hteck 35">
            <a:extLst>
              <a:ext uri="{FF2B5EF4-FFF2-40B4-BE49-F238E27FC236}">
                <a16:creationId xmlns:a16="http://schemas.microsoft.com/office/drawing/2014/main" id="{22B1635B-6FA8-1144-168E-9274D0C923C5}"/>
              </a:ext>
            </a:extLst>
          </p:cNvPr>
          <p:cNvSpPr>
            <a:spLocks noChangeArrowheads="1"/>
          </p:cNvSpPr>
          <p:nvPr/>
        </p:nvSpPr>
        <p:spPr bwMode="auto">
          <a:xfrm>
            <a:off x="611188" y="5877271"/>
            <a:ext cx="7705725" cy="66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In New York werden so hohe Häuser und sogar Wolkenkratzer gebaut, weil die Grundstückspreise extrem hoch sind. Ein anderer Grund ist der </a:t>
            </a:r>
            <a:r>
              <a:rPr lang="de-AT" altLang="de-DE" sz="1400" dirty="0">
                <a:solidFill>
                  <a:srgbClr val="000000"/>
                </a:solidFill>
                <a:latin typeface="Arial" panose="020B0604020202020204" pitchFamily="34" charset="0"/>
              </a:rPr>
              <a:t>sehr harte Untergrund</a:t>
            </a:r>
            <a:r>
              <a:rPr lang="de-AT" altLang="de-DE" sz="1400" b="0" dirty="0">
                <a:solidFill>
                  <a:srgbClr val="000000"/>
                </a:solidFill>
                <a:latin typeface="Arial" panose="020B0604020202020204" pitchFamily="34" charset="0"/>
              </a:rPr>
              <a:t>. Er besteht aus Schiefer.</a:t>
            </a:r>
            <a:endParaRPr lang="de-DE" altLang="de-DE" sz="1400" b="0" dirty="0">
              <a:solidFill>
                <a:srgbClr val="000000"/>
              </a:solidFill>
              <a:latin typeface="Arial" panose="020B0604020202020204" pitchFamily="34" charset="0"/>
            </a:endParaRPr>
          </a:p>
        </p:txBody>
      </p:sp>
      <p:pic>
        <p:nvPicPr>
          <p:cNvPr id="19459" name="Grafik 1">
            <a:extLst>
              <a:ext uri="{FF2B5EF4-FFF2-40B4-BE49-F238E27FC236}">
                <a16:creationId xmlns:a16="http://schemas.microsoft.com/office/drawing/2014/main" id="{77F0E265-7E83-4F7B-0724-36D629767D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440" y="836712"/>
            <a:ext cx="3672768" cy="48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hteck 35">
            <a:extLst>
              <a:ext uri="{FF2B5EF4-FFF2-40B4-BE49-F238E27FC236}">
                <a16:creationId xmlns:a16="http://schemas.microsoft.com/office/drawing/2014/main" id="{2434DA55-FCB7-EC68-E683-F763E3BD3DEA}"/>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New York ist nicht nur wegen der Wolkenkratzer weltweit bekannt. Hier befindet sich auch der Hauptsitz der </a:t>
            </a:r>
            <a:r>
              <a:rPr lang="de-AT" altLang="de-DE" sz="1400">
                <a:solidFill>
                  <a:srgbClr val="000000"/>
                </a:solidFill>
                <a:latin typeface="Arial" panose="020B0604020202020204" pitchFamily="34" charset="0"/>
              </a:rPr>
              <a:t>Vereinten Nationen (UNO)</a:t>
            </a:r>
            <a:r>
              <a:rPr lang="de-AT" altLang="de-DE" sz="1400" b="0">
                <a:solidFill>
                  <a:srgbClr val="000000"/>
                </a:solidFill>
                <a:latin typeface="Arial" panose="020B0604020202020204" pitchFamily="34" charset="0"/>
              </a:rPr>
              <a:t>.</a:t>
            </a:r>
            <a:r>
              <a:rPr lang="de-AT" altLang="de-DE" sz="1400">
                <a:solidFill>
                  <a:srgbClr val="000000"/>
                </a:solidFill>
                <a:latin typeface="Arial" panose="020B0604020202020204" pitchFamily="34" charset="0"/>
              </a:rPr>
              <a:t> </a:t>
            </a:r>
            <a:r>
              <a:rPr lang="de-AT" altLang="de-DE" sz="1400" b="0">
                <a:solidFill>
                  <a:srgbClr val="000000"/>
                </a:solidFill>
                <a:latin typeface="Arial" panose="020B0604020202020204" pitchFamily="34" charset="0"/>
              </a:rPr>
              <a:t>Die wichtigsten Aufgaben der UNO sind die Erhaltung des Weltfriedens, der Schutz der Menschenrechte und die Einhaltung des Völkerrechtes.</a:t>
            </a:r>
            <a:endParaRPr lang="de-DE" altLang="de-DE" sz="1400" b="0">
              <a:solidFill>
                <a:srgbClr val="000000"/>
              </a:solidFill>
              <a:latin typeface="Arial" panose="020B0604020202020204" pitchFamily="34" charset="0"/>
            </a:endParaRPr>
          </a:p>
        </p:txBody>
      </p:sp>
      <p:pic>
        <p:nvPicPr>
          <p:cNvPr id="20483" name="Grafik 1">
            <a:extLst>
              <a:ext uri="{FF2B5EF4-FFF2-40B4-BE49-F238E27FC236}">
                <a16:creationId xmlns:a16="http://schemas.microsoft.com/office/drawing/2014/main" id="{6CD807DC-46F9-18B5-F72D-A44E7D790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74898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35">
            <a:extLst>
              <a:ext uri="{FF2B5EF4-FFF2-40B4-BE49-F238E27FC236}">
                <a16:creationId xmlns:a16="http://schemas.microsoft.com/office/drawing/2014/main" id="{86144464-74F4-3E02-4A18-2F3D2698B23B}"/>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Die Weltstadt New York ist nicht nur das Finanzzentrum der Vereinigten Staaten von Amerika (USA), sondern auch der gesamten Welt. Von der Brooklyn Bridge sieht man auf den großen Finanzbezirk: </a:t>
            </a:r>
            <a:r>
              <a:rPr lang="de-AT" altLang="de-DE" sz="1400" dirty="0">
                <a:solidFill>
                  <a:srgbClr val="000000"/>
                </a:solidFill>
                <a:latin typeface="Arial" panose="020B0604020202020204" pitchFamily="34" charset="0"/>
              </a:rPr>
              <a:t>Financial </a:t>
            </a:r>
            <a:r>
              <a:rPr lang="de-AT" altLang="de-DE" sz="1400" dirty="0" err="1">
                <a:solidFill>
                  <a:srgbClr val="000000"/>
                </a:solidFill>
                <a:latin typeface="Arial" panose="020B0604020202020204" pitchFamily="34" charset="0"/>
              </a:rPr>
              <a:t>District</a:t>
            </a:r>
            <a:r>
              <a:rPr lang="de-AT" altLang="de-DE" sz="1400" dirty="0">
                <a:solidFill>
                  <a:srgbClr val="000000"/>
                </a:solidFill>
                <a:latin typeface="Arial" panose="020B0604020202020204" pitchFamily="34" charset="0"/>
              </a:rPr>
              <a:t>.</a:t>
            </a:r>
            <a:endParaRPr lang="de-DE" altLang="de-DE" sz="1400" dirty="0">
              <a:solidFill>
                <a:srgbClr val="000000"/>
              </a:solidFill>
              <a:latin typeface="Arial" panose="020B0604020202020204" pitchFamily="34" charset="0"/>
            </a:endParaRPr>
          </a:p>
        </p:txBody>
      </p:sp>
      <p:pic>
        <p:nvPicPr>
          <p:cNvPr id="21507" name="Grafik 1">
            <a:extLst>
              <a:ext uri="{FF2B5EF4-FFF2-40B4-BE49-F238E27FC236}">
                <a16:creationId xmlns:a16="http://schemas.microsoft.com/office/drawing/2014/main" id="{5A26460F-D9C2-20FE-8F93-F63E557B2E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38" y="836613"/>
            <a:ext cx="7478712" cy="47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hteck 35">
            <a:extLst>
              <a:ext uri="{FF2B5EF4-FFF2-40B4-BE49-F238E27FC236}">
                <a16:creationId xmlns:a16="http://schemas.microsoft.com/office/drawing/2014/main" id="{C607701E-7677-88F6-360F-86FAD9954455}"/>
              </a:ext>
            </a:extLst>
          </p:cNvPr>
          <p:cNvSpPr>
            <a:spLocks noChangeArrowheads="1"/>
          </p:cNvSpPr>
          <p:nvPr/>
        </p:nvSpPr>
        <p:spPr bwMode="auto">
          <a:xfrm>
            <a:off x="685800" y="6021387"/>
            <a:ext cx="7705725" cy="52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In der </a:t>
            </a:r>
            <a:r>
              <a:rPr lang="de-AT" altLang="de-DE" sz="1400" dirty="0">
                <a:solidFill>
                  <a:srgbClr val="000000"/>
                </a:solidFill>
                <a:latin typeface="Arial" panose="020B0604020202020204" pitchFamily="34" charset="0"/>
              </a:rPr>
              <a:t>Wall Street </a:t>
            </a:r>
            <a:r>
              <a:rPr lang="de-AT" altLang="de-DE" sz="1400" b="0" dirty="0">
                <a:solidFill>
                  <a:srgbClr val="000000"/>
                </a:solidFill>
                <a:latin typeface="Arial" panose="020B0604020202020204" pitchFamily="34" charset="0"/>
              </a:rPr>
              <a:t>befinden sich viele bekannte Banken. Wer den Namen Wall Street hört, denkt an Reichtum und Macht.</a:t>
            </a:r>
            <a:endParaRPr lang="de-DE" altLang="de-DE" sz="1400" b="0" dirty="0">
              <a:solidFill>
                <a:srgbClr val="000000"/>
              </a:solidFill>
              <a:latin typeface="Arial" panose="020B0604020202020204" pitchFamily="34" charset="0"/>
            </a:endParaRPr>
          </a:p>
        </p:txBody>
      </p:sp>
      <p:pic>
        <p:nvPicPr>
          <p:cNvPr id="22531" name="Grafik 1">
            <a:extLst>
              <a:ext uri="{FF2B5EF4-FFF2-40B4-BE49-F238E27FC236}">
                <a16:creationId xmlns:a16="http://schemas.microsoft.com/office/drawing/2014/main" id="{9B727641-3711-2802-6D5D-5056AC514D46}"/>
              </a:ext>
            </a:extLst>
          </p:cNvPr>
          <p:cNvPicPr>
            <a:picLocks noChangeAspect="1"/>
          </p:cNvPicPr>
          <p:nvPr/>
        </p:nvPicPr>
        <p:blipFill rotWithShape="1">
          <a:blip r:embed="rId2">
            <a:extLst>
              <a:ext uri="{28A0092B-C50C-407E-A947-70E740481C1C}">
                <a14:useLocalDpi xmlns:a14="http://schemas.microsoft.com/office/drawing/2010/main" val="0"/>
              </a:ext>
            </a:extLst>
          </a:blip>
          <a:srcRect r="7777"/>
          <a:stretch/>
        </p:blipFill>
        <p:spPr bwMode="auto">
          <a:xfrm>
            <a:off x="685800" y="836613"/>
            <a:ext cx="7558607" cy="509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hteck 35">
            <a:extLst>
              <a:ext uri="{FF2B5EF4-FFF2-40B4-BE49-F238E27FC236}">
                <a16:creationId xmlns:a16="http://schemas.microsoft.com/office/drawing/2014/main" id="{73441FC8-FBE1-0220-D13F-F4F56AF10076}"/>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Jeden Tag werden hier Finanzgeschäfte um hunderte Millionen Dollar gemacht. Manche Menschen verlieren bei riskanten Geschäften ihr ganzes Vermögen. Für andere ist es eine Möglichkeit, mit ihrem ersparten Geld Gewinne zu machen. Und einige Reiche werden an der Wall Street noch reicher.</a:t>
            </a:r>
            <a:endParaRPr lang="de-DE" altLang="de-DE" sz="1400" b="0" dirty="0">
              <a:solidFill>
                <a:srgbClr val="000000"/>
              </a:solidFill>
              <a:latin typeface="Arial" panose="020B0604020202020204" pitchFamily="34" charset="0"/>
            </a:endParaRPr>
          </a:p>
        </p:txBody>
      </p:sp>
      <p:pic>
        <p:nvPicPr>
          <p:cNvPr id="24579" name="Grafik 2">
            <a:extLst>
              <a:ext uri="{FF2B5EF4-FFF2-40B4-BE49-F238E27FC236}">
                <a16:creationId xmlns:a16="http://schemas.microsoft.com/office/drawing/2014/main" id="{E3ED8FFE-106E-D3C2-29E2-4B0BC931F0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836613"/>
            <a:ext cx="7496175"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nhaltsplatzhalter 1">
            <a:extLst>
              <a:ext uri="{FF2B5EF4-FFF2-40B4-BE49-F238E27FC236}">
                <a16:creationId xmlns:a16="http://schemas.microsoft.com/office/drawing/2014/main" id="{C67D0138-9E09-4525-69E8-D167AA11FCD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3284538"/>
            <a:ext cx="8229600" cy="1809750"/>
          </a:xfrm>
        </p:spPr>
      </p:pic>
      <p:sp>
        <p:nvSpPr>
          <p:cNvPr id="4099" name="Rechteck 35">
            <a:extLst>
              <a:ext uri="{FF2B5EF4-FFF2-40B4-BE49-F238E27FC236}">
                <a16:creationId xmlns:a16="http://schemas.microsoft.com/office/drawing/2014/main" id="{BD639145-5574-71D8-48A4-E66CA7369508}"/>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de-AT" altLang="de-DE" sz="1400" b="0" dirty="0">
                <a:solidFill>
                  <a:srgbClr val="000000"/>
                </a:solidFill>
                <a:latin typeface="Arial" panose="020B0604020202020204" pitchFamily="34" charset="0"/>
              </a:rPr>
              <a:t>Das sind zwei Panorama-Aufnahmen von New York. New York liegt in den Vereinigten Staaten von Amerika (USA). Diese Stadt ist eine der faszinierendsten Städte der Welt! Und sie zählt zu den </a:t>
            </a:r>
            <a:r>
              <a:rPr lang="de-AT" altLang="de-DE" sz="1400" dirty="0">
                <a:solidFill>
                  <a:srgbClr val="000000"/>
                </a:solidFill>
                <a:latin typeface="Arial" panose="020B0604020202020204" pitchFamily="34" charset="0"/>
              </a:rPr>
              <a:t>wichtigsten Städten der Welt</a:t>
            </a:r>
            <a:r>
              <a:rPr lang="de-AT" altLang="de-DE" sz="1400" b="0" dirty="0">
                <a:solidFill>
                  <a:srgbClr val="000000"/>
                </a:solidFill>
                <a:latin typeface="Arial" panose="020B0604020202020204" pitchFamily="34" charset="0"/>
              </a:rPr>
              <a:t>. </a:t>
            </a:r>
            <a:endParaRPr lang="de-DE" altLang="de-DE" sz="1400" b="0" dirty="0">
              <a:solidFill>
                <a:srgbClr val="000000"/>
              </a:solidFill>
              <a:latin typeface="Arial" panose="020B0604020202020204" pitchFamily="34" charset="0"/>
            </a:endParaRPr>
          </a:p>
        </p:txBody>
      </p:sp>
      <p:pic>
        <p:nvPicPr>
          <p:cNvPr id="4100" name="Grafik 2">
            <a:extLst>
              <a:ext uri="{FF2B5EF4-FFF2-40B4-BE49-F238E27FC236}">
                <a16:creationId xmlns:a16="http://schemas.microsoft.com/office/drawing/2014/main" id="{282D79FB-E768-A760-949C-AE09A35422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1052513"/>
            <a:ext cx="8135937"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rafik 2">
            <a:extLst>
              <a:ext uri="{FF2B5EF4-FFF2-40B4-BE49-F238E27FC236}">
                <a16:creationId xmlns:a16="http://schemas.microsoft.com/office/drawing/2014/main" id="{E7ADB682-6A85-92ED-D8DD-C2866EAD4E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1484313"/>
            <a:ext cx="7132637" cy="475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7" name="Rechteck 35">
            <a:extLst>
              <a:ext uri="{FF2B5EF4-FFF2-40B4-BE49-F238E27FC236}">
                <a16:creationId xmlns:a16="http://schemas.microsoft.com/office/drawing/2014/main" id="{1D175790-35DD-AF3D-4116-3532F4403330}"/>
              </a:ext>
            </a:extLst>
          </p:cNvPr>
          <p:cNvSpPr>
            <a:spLocks noChangeArrowheads="1"/>
          </p:cNvSpPr>
          <p:nvPr/>
        </p:nvSpPr>
        <p:spPr bwMode="auto">
          <a:xfrm>
            <a:off x="1115616" y="2996952"/>
            <a:ext cx="2447925" cy="25202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2563" eaLnBrk="0" hangingPunct="0">
              <a:spcBef>
                <a:spcPct val="20000"/>
              </a:spcBef>
              <a:buFont typeface="Arial" panose="020B0604020202020204" pitchFamily="34" charset="0"/>
              <a:buChar char="•"/>
              <a:tabLst>
                <a:tab pos="2422525" algn="l"/>
              </a:tabLst>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tabLst>
                <a:tab pos="2422525"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2422525"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2422525"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24225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4225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4225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4225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422525" algn="l"/>
              </a:tabLst>
              <a:defRPr sz="2000">
                <a:solidFill>
                  <a:schemeClr val="tx1"/>
                </a:solidFill>
                <a:latin typeface="Calibri" panose="020F0502020204030204" pitchFamily="34" charset="0"/>
              </a:defRPr>
            </a:lvl9pPr>
          </a:lstStyle>
          <a:p>
            <a:pPr eaLnBrk="1" hangingPunct="1">
              <a:spcBef>
                <a:spcPct val="0"/>
              </a:spcBef>
              <a:buFontTx/>
              <a:buNone/>
            </a:pPr>
            <a:endParaRPr lang="de-AT" altLang="de-DE" sz="1400" b="0" dirty="0">
              <a:solidFill>
                <a:srgbClr val="000000"/>
              </a:solidFill>
              <a:latin typeface="Arial" panose="020B0604020202020204" pitchFamily="34" charset="0"/>
            </a:endParaRPr>
          </a:p>
          <a:p>
            <a:pPr eaLnBrk="1" hangingPunct="1">
              <a:spcBef>
                <a:spcPct val="0"/>
              </a:spcBef>
              <a:buFontTx/>
              <a:buNone/>
            </a:pPr>
            <a:r>
              <a:rPr lang="de-AT" altLang="de-DE" sz="1400" b="0" dirty="0">
                <a:solidFill>
                  <a:srgbClr val="000000"/>
                </a:solidFill>
                <a:latin typeface="Arial" panose="020B0604020202020204" pitchFamily="34" charset="0"/>
              </a:rPr>
              <a:t>Die Statue aus Metall wird „</a:t>
            </a:r>
            <a:r>
              <a:rPr lang="de-AT" altLang="de-DE" sz="1400" dirty="0">
                <a:solidFill>
                  <a:srgbClr val="000000"/>
                </a:solidFill>
                <a:latin typeface="Arial" panose="020B0604020202020204" pitchFamily="34" charset="0"/>
              </a:rPr>
              <a:t>The </a:t>
            </a:r>
            <a:r>
              <a:rPr lang="de-AT" altLang="de-DE" sz="1400" dirty="0" err="1">
                <a:solidFill>
                  <a:srgbClr val="000000"/>
                </a:solidFill>
                <a:latin typeface="Arial" panose="020B0604020202020204" pitchFamily="34" charset="0"/>
              </a:rPr>
              <a:t>Charging</a:t>
            </a:r>
            <a:r>
              <a:rPr lang="de-AT" altLang="de-DE" sz="1400" dirty="0">
                <a:solidFill>
                  <a:srgbClr val="000000"/>
                </a:solidFill>
                <a:latin typeface="Arial" panose="020B0604020202020204" pitchFamily="34" charset="0"/>
              </a:rPr>
              <a:t> Bull</a:t>
            </a:r>
            <a:r>
              <a:rPr lang="de-AT" altLang="de-DE" sz="1400" b="0" dirty="0">
                <a:solidFill>
                  <a:srgbClr val="000000"/>
                </a:solidFill>
                <a:latin typeface="Arial" panose="020B0604020202020204" pitchFamily="34" charset="0"/>
              </a:rPr>
              <a:t>“ genannt. </a:t>
            </a:r>
          </a:p>
          <a:p>
            <a:pPr eaLnBrk="1" hangingPunct="1">
              <a:spcBef>
                <a:spcPct val="0"/>
              </a:spcBef>
              <a:buFontTx/>
              <a:buNone/>
            </a:pPr>
            <a:r>
              <a:rPr lang="de-AT" altLang="de-DE" sz="1400" b="0" dirty="0">
                <a:solidFill>
                  <a:srgbClr val="000000"/>
                </a:solidFill>
                <a:latin typeface="Arial" panose="020B0604020202020204" pitchFamily="34" charset="0"/>
              </a:rPr>
              <a:t>Die Skulptur ist ein Zeichen des Optimismus. Gemeint ist damit die Hoffnung, dass die Finanzgeschäfte hohe Gewinne bringen. </a:t>
            </a:r>
          </a:p>
          <a:p>
            <a:pPr eaLnBrk="1" hangingPunct="1">
              <a:spcBef>
                <a:spcPct val="0"/>
              </a:spcBef>
              <a:buFontTx/>
              <a:buNone/>
            </a:pPr>
            <a:r>
              <a:rPr lang="de-AT" altLang="de-DE" sz="1400" b="0" dirty="0">
                <a:solidFill>
                  <a:srgbClr val="000000"/>
                </a:solidFill>
                <a:latin typeface="Arial" panose="020B0604020202020204" pitchFamily="34" charset="0"/>
              </a:rPr>
              <a:t>Der Bulle steht in der Nähe der Wall Street.</a:t>
            </a:r>
            <a:endParaRPr lang="de-DE" altLang="de-DE" sz="1400" b="0" dirty="0">
              <a:solidFill>
                <a:srgbClr val="000000"/>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hteck 35">
            <a:extLst>
              <a:ext uri="{FF2B5EF4-FFF2-40B4-BE49-F238E27FC236}">
                <a16:creationId xmlns:a16="http://schemas.microsoft.com/office/drawing/2014/main" id="{1FF84149-D040-C266-E706-783EF9C9ACC1}"/>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New York ist aber auch eine Stadt wie jede andere. Wenn ein Feuer ausbricht oder ein sonstiger Notfall gemeldet wird, rückt die Feuerwehr aus. Nur: Auch die </a:t>
            </a:r>
            <a:r>
              <a:rPr lang="de-AT" altLang="de-DE" sz="1400" dirty="0">
                <a:solidFill>
                  <a:srgbClr val="000000"/>
                </a:solidFill>
                <a:latin typeface="Arial" panose="020B0604020202020204" pitchFamily="34" charset="0"/>
              </a:rPr>
              <a:t>Feuerwehrautos</a:t>
            </a:r>
            <a:r>
              <a:rPr lang="de-AT" altLang="de-DE" sz="1400" b="0" dirty="0">
                <a:solidFill>
                  <a:srgbClr val="000000"/>
                </a:solidFill>
                <a:latin typeface="Arial" panose="020B0604020202020204" pitchFamily="34" charset="0"/>
              </a:rPr>
              <a:t> sind hier meist größer als anderswo.</a:t>
            </a:r>
            <a:endParaRPr lang="de-DE" altLang="de-DE" sz="1400" b="0" dirty="0">
              <a:solidFill>
                <a:srgbClr val="000000"/>
              </a:solidFill>
              <a:latin typeface="Arial" panose="020B0604020202020204" pitchFamily="34" charset="0"/>
            </a:endParaRPr>
          </a:p>
        </p:txBody>
      </p:sp>
      <p:pic>
        <p:nvPicPr>
          <p:cNvPr id="28675" name="Grafik 2">
            <a:extLst>
              <a:ext uri="{FF2B5EF4-FFF2-40B4-BE49-F238E27FC236}">
                <a16:creationId xmlns:a16="http://schemas.microsoft.com/office/drawing/2014/main" id="{D713BB0F-EB42-A009-9A4A-0AEA23820D55}"/>
              </a:ext>
            </a:extLst>
          </p:cNvPr>
          <p:cNvPicPr>
            <a:picLocks noChangeAspect="1"/>
          </p:cNvPicPr>
          <p:nvPr/>
        </p:nvPicPr>
        <p:blipFill>
          <a:blip r:embed="rId2">
            <a:extLst>
              <a:ext uri="{28A0092B-C50C-407E-A947-70E740481C1C}">
                <a14:useLocalDpi xmlns:a14="http://schemas.microsoft.com/office/drawing/2010/main" val="0"/>
              </a:ext>
            </a:extLst>
          </a:blip>
          <a:srcRect r="-2145"/>
          <a:stretch>
            <a:fillRect/>
          </a:stretch>
        </p:blipFill>
        <p:spPr bwMode="auto">
          <a:xfrm>
            <a:off x="611188" y="984250"/>
            <a:ext cx="7561262"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39FA26B-A19D-190B-9A4D-F56B45AF275E}"/>
              </a:ext>
            </a:extLst>
          </p:cNvPr>
          <p:cNvSpPr>
            <a:spLocks noChangeArrowheads="1"/>
          </p:cNvSpPr>
          <p:nvPr/>
        </p:nvSpPr>
        <p:spPr bwMode="auto">
          <a:xfrm>
            <a:off x="468313" y="836613"/>
            <a:ext cx="3744912" cy="4826000"/>
          </a:xfrm>
          <a:prstGeom prst="rect">
            <a:avLst/>
          </a:prstGeom>
          <a:noFill/>
          <a:ln w="9525">
            <a:solidFill>
              <a:srgbClr val="FFFFFF"/>
            </a:solidFill>
            <a:miter lim="800000"/>
            <a:headEnd/>
            <a:tailEnd/>
          </a:ln>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r>
              <a:rPr lang="de-DE" altLang="de-DE" sz="12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latin typeface="Arial" pitchFamily="34" charset="0"/>
              </a:rPr>
              <a:t>Die Bildergalerie bezieht sich auf das Thema „Wien und New York vergleichen“ auf den Seiten 42 und 43 im Schulbuch </a:t>
            </a:r>
            <a:r>
              <a:rPr lang="de-DE" altLang="de-DE" sz="1200" i="1" kern="0" dirty="0">
                <a:latin typeface="Arial" pitchFamily="34" charset="0"/>
              </a:rPr>
              <a:t>unterwegs 1</a:t>
            </a:r>
            <a:r>
              <a:rPr lang="de-DE" altLang="de-DE" sz="1200" kern="0" dirty="0">
                <a:latin typeface="Arial" pitchFamily="34" charset="0"/>
              </a:rPr>
              <a:t>.</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Sie kann als Einstieg dienen. </a:t>
            </a:r>
            <a:br>
              <a:rPr lang="de-DE" altLang="de-DE" sz="1100" kern="0" dirty="0">
                <a:solidFill>
                  <a:srgbClr val="000000"/>
                </a:solidFill>
                <a:latin typeface="Arial" pitchFamily="34" charset="0"/>
              </a:rPr>
            </a:b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rPr>
              <a:t>Wir </a:t>
            </a:r>
            <a:r>
              <a:rPr lang="de-DE" altLang="de-DE" sz="1200" kern="0">
                <a:solidFill>
                  <a:srgbClr val="000000"/>
                </a:solidFill>
                <a:latin typeface="Arial" pitchFamily="34" charset="0"/>
              </a:rPr>
              <a:t>wünschen einen </a:t>
            </a:r>
            <a:r>
              <a:rPr lang="de-DE" altLang="de-DE" sz="1200" kern="0" dirty="0">
                <a:solidFill>
                  <a:srgbClr val="000000"/>
                </a:solidFill>
                <a:latin typeface="Arial" pitchFamily="34" charset="0"/>
              </a:rPr>
              <a:t>erfolgreichen Unterricht!</a:t>
            </a:r>
          </a:p>
        </p:txBody>
      </p:sp>
      <p:sp>
        <p:nvSpPr>
          <p:cNvPr id="7" name="Rectangle 6">
            <a:extLst>
              <a:ext uri="{FF2B5EF4-FFF2-40B4-BE49-F238E27FC236}">
                <a16:creationId xmlns:a16="http://schemas.microsoft.com/office/drawing/2014/main" id="{2A038F82-7F1C-FAB2-9203-6054B85220C6}"/>
              </a:ext>
            </a:extLst>
          </p:cNvPr>
          <p:cNvSpPr>
            <a:spLocks noChangeArrowheads="1"/>
          </p:cNvSpPr>
          <p:nvPr/>
        </p:nvSpPr>
        <p:spPr bwMode="auto">
          <a:xfrm>
            <a:off x="4427538" y="692150"/>
            <a:ext cx="4465637" cy="5473700"/>
          </a:xfrm>
          <a:prstGeom prst="rect">
            <a:avLst/>
          </a:prstGeom>
          <a:noFill/>
          <a:ln>
            <a:noFill/>
          </a:ln>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2023</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Autorinnen und Autoren: Christian Fridrich, Gabriele Kulhanek-Wehlend, Carina Chreiska-Höbinger, Jasmin Sonnleitner, Christoph Steinhart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a:t>Text und Fotos</a:t>
            </a:r>
            <a:r>
              <a:rPr lang="de-DE" altLang="de-DE" sz="1200" kern="0" dirty="0"/>
              <a:t>: Christian Fridrich, </a:t>
            </a:r>
            <a:r>
              <a:rPr lang="de-DE" altLang="de-DE" sz="1200" kern="0" dirty="0" err="1"/>
              <a:t>Großweikersdorf</a:t>
            </a:r>
            <a:r>
              <a:rPr lang="de-DE" altLang="de-DE" sz="1200" kern="0" dirty="0"/>
              <a:t>, F6: </a:t>
            </a:r>
            <a:r>
              <a:rPr lang="de-AT" sz="1200" kern="0" dirty="0" err="1"/>
              <a:t>Eloi_Omella</a:t>
            </a:r>
            <a:r>
              <a:rPr lang="de-AT" sz="1200" kern="0" dirty="0"/>
              <a:t> / Getty Images</a:t>
            </a:r>
            <a:endParaRPr lang="de-DE" altLang="de-DE" sz="1200" kern="0" dirty="0"/>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br>
              <a:rPr lang="de-DE" altLang="de-DE" sz="1200" kern="0" dirty="0"/>
            </a:br>
            <a:br>
              <a:rPr lang="de-DE" altLang="de-DE" sz="1200" kern="0" dirty="0"/>
            </a:br>
            <a:r>
              <a:rPr lang="de-DE" altLang="de-DE" sz="1200" kern="0" dirty="0"/>
              <a:t>Alle Rechte vorbehalten.</a:t>
            </a:r>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hteck 35">
            <a:extLst>
              <a:ext uri="{FF2B5EF4-FFF2-40B4-BE49-F238E27FC236}">
                <a16:creationId xmlns:a16="http://schemas.microsoft.com/office/drawing/2014/main" id="{54C396A4-D219-1219-EA05-97343B190235}"/>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New York wird auch </a:t>
            </a:r>
            <a:r>
              <a:rPr lang="de-AT" altLang="de-DE" sz="1400" dirty="0">
                <a:solidFill>
                  <a:srgbClr val="000000"/>
                </a:solidFill>
                <a:latin typeface="Arial" panose="020B0604020202020204" pitchFamily="34" charset="0"/>
              </a:rPr>
              <a:t>The</a:t>
            </a:r>
            <a:r>
              <a:rPr lang="de-AT" altLang="de-DE" sz="1400" b="0" dirty="0">
                <a:solidFill>
                  <a:srgbClr val="000000"/>
                </a:solidFill>
                <a:latin typeface="Arial" panose="020B0604020202020204" pitchFamily="34" charset="0"/>
              </a:rPr>
              <a:t> </a:t>
            </a:r>
            <a:r>
              <a:rPr lang="de-AT" altLang="de-DE" sz="1400" dirty="0">
                <a:solidFill>
                  <a:srgbClr val="000000"/>
                </a:solidFill>
                <a:latin typeface="Arial" panose="020B0604020202020204" pitchFamily="34" charset="0"/>
              </a:rPr>
              <a:t>Big Apple </a:t>
            </a:r>
            <a:r>
              <a:rPr lang="de-AT" altLang="de-DE" sz="1400" b="0" dirty="0">
                <a:solidFill>
                  <a:srgbClr val="000000"/>
                </a:solidFill>
                <a:latin typeface="Arial" panose="020B0604020202020204" pitchFamily="34" charset="0"/>
              </a:rPr>
              <a:t>genannt. „Der große Apfel“ ist eine Bezeichnung für den großen Erfolg. New York ist in jeder Hinsicht erfolgreich: bei wirtschaftlichen Unternehmen, beim Bau von Wolkenkratzern … Aber es gibt auch Verlierer: Große Armut, Arbeitslosigkeit und Kriminalität gehören ebenso zum Alltag in New York.</a:t>
            </a:r>
            <a:endParaRPr lang="de-DE" altLang="de-DE" sz="1400" b="0" dirty="0">
              <a:solidFill>
                <a:srgbClr val="000000"/>
              </a:solidFill>
              <a:latin typeface="Arial" panose="020B0604020202020204" pitchFamily="34" charset="0"/>
            </a:endParaRPr>
          </a:p>
        </p:txBody>
      </p:sp>
      <p:pic>
        <p:nvPicPr>
          <p:cNvPr id="5123" name="Grafik 5">
            <a:extLst>
              <a:ext uri="{FF2B5EF4-FFF2-40B4-BE49-F238E27FC236}">
                <a16:creationId xmlns:a16="http://schemas.microsoft.com/office/drawing/2014/main" id="{5B44B843-2E88-D962-FA58-71E57D96FE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836613"/>
            <a:ext cx="71421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hteck 35">
            <a:extLst>
              <a:ext uri="{FF2B5EF4-FFF2-40B4-BE49-F238E27FC236}">
                <a16:creationId xmlns:a16="http://schemas.microsoft.com/office/drawing/2014/main" id="{070FD50E-F8DE-7B1D-5072-FFEB4916854A}"/>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Wer von Europa nach New York reist, kommt meistens am </a:t>
            </a:r>
            <a:r>
              <a:rPr lang="de-AT" altLang="de-DE" sz="1400">
                <a:solidFill>
                  <a:srgbClr val="000000"/>
                </a:solidFill>
                <a:latin typeface="Arial" panose="020B0604020202020204" pitchFamily="34" charset="0"/>
              </a:rPr>
              <a:t>Flughafen John F. Kennedy </a:t>
            </a:r>
            <a:r>
              <a:rPr lang="de-AT" altLang="de-DE" sz="1400" b="0">
                <a:solidFill>
                  <a:srgbClr val="000000"/>
                </a:solidFill>
                <a:latin typeface="Arial" panose="020B0604020202020204" pitchFamily="34" charset="0"/>
              </a:rPr>
              <a:t>(JFK) an. Dieser zählt zu den 20 größten Flughäfen der Welt. Millionen von Fluggästen und Millionen Tonnen Fracht starten und landen dort jedes Jahr.</a:t>
            </a:r>
            <a:endParaRPr lang="de-DE" altLang="de-DE" sz="1400" b="0">
              <a:solidFill>
                <a:srgbClr val="000000"/>
              </a:solidFill>
              <a:latin typeface="Arial" panose="020B0604020202020204" pitchFamily="34" charset="0"/>
            </a:endParaRPr>
          </a:p>
        </p:txBody>
      </p:sp>
      <p:pic>
        <p:nvPicPr>
          <p:cNvPr id="6147" name="Grafik 1">
            <a:extLst>
              <a:ext uri="{FF2B5EF4-FFF2-40B4-BE49-F238E27FC236}">
                <a16:creationId xmlns:a16="http://schemas.microsoft.com/office/drawing/2014/main" id="{4093091C-8992-A4B2-47D7-3E8B42A447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836613"/>
            <a:ext cx="7280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Grafik 1">
            <a:extLst>
              <a:ext uri="{FF2B5EF4-FFF2-40B4-BE49-F238E27FC236}">
                <a16:creationId xmlns:a16="http://schemas.microsoft.com/office/drawing/2014/main" id="{25751028-DBE4-A3A8-5B11-B029F8F4B2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525" y="936625"/>
            <a:ext cx="7761288"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hteck 35">
            <a:extLst>
              <a:ext uri="{FF2B5EF4-FFF2-40B4-BE49-F238E27FC236}">
                <a16:creationId xmlns:a16="http://schemas.microsoft.com/office/drawing/2014/main" id="{740A22CC-E989-7BDE-B8D7-C61196517ADB}"/>
              </a:ext>
            </a:extLst>
          </p:cNvPr>
          <p:cNvSpPr>
            <a:spLocks noChangeArrowheads="1"/>
          </p:cNvSpPr>
          <p:nvPr/>
        </p:nvSpPr>
        <p:spPr bwMode="auto">
          <a:xfrm>
            <a:off x="900113" y="2276475"/>
            <a:ext cx="1879600" cy="3240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92075"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In der Stadt New York wohnen über acht Millionen Einwohnerinnen und Einwohnern – fast so viele Menschen wie in ganz Österreich. </a:t>
            </a:r>
          </a:p>
          <a:p>
            <a:pPr eaLnBrk="1" hangingPunct="1">
              <a:spcBef>
                <a:spcPct val="0"/>
              </a:spcBef>
              <a:buFontTx/>
              <a:buNone/>
            </a:pPr>
            <a:r>
              <a:rPr lang="de-AT" altLang="de-DE" sz="1400" b="0" dirty="0">
                <a:solidFill>
                  <a:srgbClr val="000000"/>
                </a:solidFill>
                <a:latin typeface="Arial" panose="020B0604020202020204" pitchFamily="34" charset="0"/>
              </a:rPr>
              <a:t>Eine derart große Stadt benötigt ein leistungsfähiges </a:t>
            </a:r>
            <a:br>
              <a:rPr lang="de-AT" altLang="de-DE" sz="1400" b="0" dirty="0">
                <a:solidFill>
                  <a:srgbClr val="000000"/>
                </a:solidFill>
                <a:latin typeface="Arial" panose="020B0604020202020204" pitchFamily="34" charset="0"/>
              </a:rPr>
            </a:br>
            <a:r>
              <a:rPr lang="de-AT" altLang="de-DE" sz="1400" b="0" dirty="0">
                <a:solidFill>
                  <a:srgbClr val="000000"/>
                </a:solidFill>
                <a:latin typeface="Arial" panose="020B0604020202020204" pitchFamily="34" charset="0"/>
              </a:rPr>
              <a:t>U-Bahnnetz. </a:t>
            </a:r>
          </a:p>
          <a:p>
            <a:pPr eaLnBrk="1" hangingPunct="1">
              <a:spcBef>
                <a:spcPct val="0"/>
              </a:spcBef>
              <a:buFontTx/>
              <a:buNone/>
            </a:pPr>
            <a:r>
              <a:rPr lang="de-AT" altLang="de-DE" sz="1400" b="0" dirty="0">
                <a:solidFill>
                  <a:srgbClr val="000000"/>
                </a:solidFill>
                <a:latin typeface="Arial" panose="020B0604020202020204" pitchFamily="34" charset="0"/>
              </a:rPr>
              <a:t>Viele Linien der New Yorker </a:t>
            </a:r>
            <a:r>
              <a:rPr lang="de-AT" altLang="de-DE" sz="1400" dirty="0">
                <a:solidFill>
                  <a:srgbClr val="000000"/>
                </a:solidFill>
                <a:latin typeface="Arial" panose="020B0604020202020204" pitchFamily="34" charset="0"/>
              </a:rPr>
              <a:t>Subway</a:t>
            </a:r>
            <a:r>
              <a:rPr lang="de-AT" altLang="de-DE" sz="1400" b="0" dirty="0">
                <a:solidFill>
                  <a:srgbClr val="000000"/>
                </a:solidFill>
                <a:latin typeface="Arial" panose="020B0604020202020204" pitchFamily="34" charset="0"/>
              </a:rPr>
              <a:t> fahren auch nachts.</a:t>
            </a:r>
            <a:endParaRPr lang="de-DE" altLang="de-DE" sz="1400" b="0" dirty="0">
              <a:solidFill>
                <a:srgbClr val="000000"/>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hteck 35">
            <a:extLst>
              <a:ext uri="{FF2B5EF4-FFF2-40B4-BE49-F238E27FC236}">
                <a16:creationId xmlns:a16="http://schemas.microsoft.com/office/drawing/2014/main" id="{05A02B60-537D-8095-4F3A-225020BB8F21}"/>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dirty="0">
                <a:solidFill>
                  <a:srgbClr val="000000"/>
                </a:solidFill>
                <a:latin typeface="Arial" panose="020B0604020202020204" pitchFamily="34" charset="0"/>
              </a:rPr>
              <a:t>Die Weltstadt New York verdankt ihre Bedeutung immer schon ihrer Lage am Meer. Der Hafen von New York ist seit langer Zeit ein wichtiger Umschlagplatz für Güter aller Art. Heute haben die </a:t>
            </a:r>
            <a:r>
              <a:rPr lang="de-AT" altLang="de-DE" sz="1400" dirty="0">
                <a:solidFill>
                  <a:srgbClr val="000000"/>
                </a:solidFill>
                <a:latin typeface="Arial" panose="020B0604020202020204" pitchFamily="34" charset="0"/>
              </a:rPr>
              <a:t>Ausflugsschiffe </a:t>
            </a:r>
            <a:r>
              <a:rPr lang="de-AT" altLang="de-DE" sz="1400" b="0" dirty="0">
                <a:solidFill>
                  <a:srgbClr val="000000"/>
                </a:solidFill>
                <a:latin typeface="Arial" panose="020B0604020202020204" pitchFamily="34" charset="0"/>
              </a:rPr>
              <a:t>und</a:t>
            </a:r>
            <a:r>
              <a:rPr lang="de-AT" altLang="de-DE" sz="1400" dirty="0">
                <a:solidFill>
                  <a:srgbClr val="000000"/>
                </a:solidFill>
                <a:latin typeface="Arial" panose="020B0604020202020204" pitchFamily="34" charset="0"/>
              </a:rPr>
              <a:t> Wassertaxis von New York </a:t>
            </a:r>
            <a:r>
              <a:rPr lang="de-AT" altLang="de-DE" sz="1400" b="0" dirty="0">
                <a:solidFill>
                  <a:srgbClr val="000000"/>
                </a:solidFill>
                <a:latin typeface="Arial" panose="020B0604020202020204" pitchFamily="34" charset="0"/>
              </a:rPr>
              <a:t>touristische Bedeutung.</a:t>
            </a:r>
            <a:endParaRPr lang="de-DE" altLang="de-DE" sz="1400" b="0" dirty="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1A2E5218-430F-6986-6194-6D6E1DD85889}"/>
              </a:ext>
            </a:extLst>
          </p:cNvPr>
          <p:cNvPicPr>
            <a:picLocks noChangeAspect="1"/>
          </p:cNvPicPr>
          <p:nvPr/>
        </p:nvPicPr>
        <p:blipFill rotWithShape="1">
          <a:blip r:embed="rId2">
            <a:extLst>
              <a:ext uri="{28A0092B-C50C-407E-A947-70E740481C1C}">
                <a14:useLocalDpi xmlns:a14="http://schemas.microsoft.com/office/drawing/2010/main" val="0"/>
              </a:ext>
            </a:extLst>
          </a:blip>
          <a:srcRect t="6095"/>
          <a:stretch/>
        </p:blipFill>
        <p:spPr>
          <a:xfrm>
            <a:off x="683568" y="836712"/>
            <a:ext cx="6697116" cy="471640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hteck 35">
            <a:extLst>
              <a:ext uri="{FF2B5EF4-FFF2-40B4-BE49-F238E27FC236}">
                <a16:creationId xmlns:a16="http://schemas.microsoft.com/office/drawing/2014/main" id="{1967F23E-5621-72BE-6CEE-958A5129E0E3}"/>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St Paul‘s Chapel  </a:t>
            </a:r>
            <a:r>
              <a:rPr lang="de-AT" altLang="de-DE" sz="1400" b="0">
                <a:solidFill>
                  <a:srgbClr val="000000"/>
                </a:solidFill>
                <a:latin typeface="Arial" panose="020B0604020202020204" pitchFamily="34" charset="0"/>
              </a:rPr>
              <a:t>ist eine kleine Kirche. Sie ist mit rund 250 Jahren das älteste Gebäude von New York, das noch immer genutzt wird. Diese Kirche steht gegenüber dem ehemaligen World Trade Center und blieb bei den Terroranschlägen vom 11. September 2001 unbeschädigt.</a:t>
            </a:r>
            <a:endParaRPr lang="de-DE" altLang="de-DE" sz="1400" b="0">
              <a:solidFill>
                <a:srgbClr val="000000"/>
              </a:solidFill>
              <a:latin typeface="Arial" panose="020B0604020202020204" pitchFamily="34" charset="0"/>
            </a:endParaRPr>
          </a:p>
        </p:txBody>
      </p:sp>
      <p:pic>
        <p:nvPicPr>
          <p:cNvPr id="9219" name="Grafik 1">
            <a:extLst>
              <a:ext uri="{FF2B5EF4-FFF2-40B4-BE49-F238E27FC236}">
                <a16:creationId xmlns:a16="http://schemas.microsoft.com/office/drawing/2014/main" id="{1C9E317D-FBF4-AC79-7177-EC5B195351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836613"/>
            <a:ext cx="34575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Grafik 1">
            <a:extLst>
              <a:ext uri="{FF2B5EF4-FFF2-40B4-BE49-F238E27FC236}">
                <a16:creationId xmlns:a16="http://schemas.microsoft.com/office/drawing/2014/main" id="{B7DBFA6D-A211-10F4-A764-D4D2E86118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938213"/>
            <a:ext cx="749617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35">
            <a:extLst>
              <a:ext uri="{FF2B5EF4-FFF2-40B4-BE49-F238E27FC236}">
                <a16:creationId xmlns:a16="http://schemas.microsoft.com/office/drawing/2014/main" id="{30B3344F-D537-3EAC-E3AB-2B52B646CEAF}"/>
              </a:ext>
            </a:extLst>
          </p:cNvPr>
          <p:cNvSpPr>
            <a:spLocks noChangeArrowheads="1"/>
          </p:cNvSpPr>
          <p:nvPr/>
        </p:nvSpPr>
        <p:spPr bwMode="auto">
          <a:xfrm>
            <a:off x="5508625" y="3197225"/>
            <a:ext cx="2735263" cy="2608263"/>
          </a:xfrm>
          <a:prstGeom prst="rect">
            <a:avLst/>
          </a:prstGeom>
          <a:solidFill>
            <a:schemeClr val="bg1"/>
          </a:solidFill>
          <a:ln>
            <a:solidFill>
              <a:schemeClr val="accent6"/>
            </a:solidFill>
          </a:ln>
        </p:spPr>
        <p:txBody>
          <a:bodyPr lIns="0" tIns="0" rIns="0" bIns="0"/>
          <a:lstStyle>
            <a:lvl1pPr eaLnBrk="0" hangingPunct="0">
              <a:spcBef>
                <a:spcPct val="20000"/>
              </a:spcBef>
              <a:buFont typeface="Arial" charset="0"/>
              <a:buChar char="•"/>
              <a:defRPr sz="3800" b="1">
                <a:solidFill>
                  <a:srgbClr val="333333"/>
                </a:solidFill>
                <a:latin typeface="Syntax LT Std"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182563" eaLnBrk="1" hangingPunct="1">
              <a:spcBef>
                <a:spcPct val="0"/>
              </a:spcBef>
              <a:buFontTx/>
              <a:buNone/>
              <a:defRPr/>
            </a:pPr>
            <a:endParaRPr lang="de-AT" altLang="de-DE" sz="1400" b="0" dirty="0">
              <a:solidFill>
                <a:srgbClr val="000000"/>
              </a:solidFill>
              <a:latin typeface="Arial" charset="0"/>
              <a:cs typeface="Arial" charset="0"/>
            </a:endParaRPr>
          </a:p>
          <a:p>
            <a:pPr marL="182563" eaLnBrk="1" hangingPunct="1">
              <a:spcBef>
                <a:spcPct val="0"/>
              </a:spcBef>
              <a:buFontTx/>
              <a:buNone/>
              <a:defRPr/>
            </a:pPr>
            <a:r>
              <a:rPr lang="de-AT" altLang="de-DE" sz="1400" b="0" dirty="0">
                <a:solidFill>
                  <a:srgbClr val="000000"/>
                </a:solidFill>
                <a:latin typeface="Arial" charset="0"/>
                <a:cs typeface="Arial" charset="0"/>
              </a:rPr>
              <a:t>New York hat keine so lange Geschichte aufzuweisen wie viele europäische Städte. Dennoch  beherbergt diese Weltstadt viele wichtige </a:t>
            </a:r>
            <a:r>
              <a:rPr lang="de-AT" altLang="de-DE" sz="1400" dirty="0">
                <a:solidFill>
                  <a:srgbClr val="000000"/>
                </a:solidFill>
                <a:latin typeface="Arial" charset="0"/>
                <a:cs typeface="Arial" charset="0"/>
              </a:rPr>
              <a:t>Kunstsammlungen</a:t>
            </a:r>
            <a:r>
              <a:rPr lang="de-AT" altLang="de-DE" sz="1400" b="0" dirty="0">
                <a:solidFill>
                  <a:srgbClr val="000000"/>
                </a:solidFill>
                <a:latin typeface="Arial" charset="0"/>
                <a:cs typeface="Arial" charset="0"/>
              </a:rPr>
              <a:t>. Eine davon ist das Metropolitan Museum </a:t>
            </a:r>
            <a:r>
              <a:rPr lang="de-AT" altLang="de-DE" sz="1400" b="0" dirty="0" err="1">
                <a:solidFill>
                  <a:srgbClr val="000000"/>
                </a:solidFill>
                <a:latin typeface="Arial" charset="0"/>
                <a:cs typeface="Arial" charset="0"/>
              </a:rPr>
              <a:t>of</a:t>
            </a:r>
            <a:r>
              <a:rPr lang="de-AT" altLang="de-DE" sz="1400" b="0" dirty="0">
                <a:solidFill>
                  <a:srgbClr val="000000"/>
                </a:solidFill>
                <a:latin typeface="Arial" charset="0"/>
                <a:cs typeface="Arial" charset="0"/>
              </a:rPr>
              <a:t> Modern Art. </a:t>
            </a:r>
          </a:p>
          <a:p>
            <a:pPr marL="182563" eaLnBrk="1" hangingPunct="1">
              <a:spcBef>
                <a:spcPct val="0"/>
              </a:spcBef>
              <a:buFontTx/>
              <a:buNone/>
              <a:defRPr/>
            </a:pPr>
            <a:r>
              <a:rPr lang="de-AT" altLang="de-DE" sz="1400" b="0" dirty="0">
                <a:solidFill>
                  <a:srgbClr val="000000"/>
                </a:solidFill>
                <a:latin typeface="Arial" charset="0"/>
                <a:cs typeface="Arial" charset="0"/>
              </a:rPr>
              <a:t>Hier ist auch ein Gemälde von Claude Monet ausgestellt: Seerosen.</a:t>
            </a:r>
          </a:p>
          <a:p>
            <a:pPr marL="182563" eaLnBrk="1" hangingPunct="1">
              <a:spcBef>
                <a:spcPct val="0"/>
              </a:spcBef>
              <a:buFontTx/>
              <a:buNone/>
              <a:defRPr/>
            </a:pPr>
            <a:endParaRPr lang="de-DE" altLang="de-DE" sz="1400" b="0" dirty="0">
              <a:solidFill>
                <a:srgbClr val="000000"/>
              </a:solidFill>
              <a:latin typeface="Arial" charset="0"/>
              <a:cs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hteck 35">
            <a:extLst>
              <a:ext uri="{FF2B5EF4-FFF2-40B4-BE49-F238E27FC236}">
                <a16:creationId xmlns:a16="http://schemas.microsoft.com/office/drawing/2014/main" id="{B4F5EF7F-43B7-ACCA-8E5E-59D60FBD1975}"/>
              </a:ext>
            </a:extLst>
          </p:cNvPr>
          <p:cNvSpPr>
            <a:spLocks noChangeArrowheads="1"/>
          </p:cNvSpPr>
          <p:nvPr/>
        </p:nvSpPr>
        <p:spPr bwMode="auto">
          <a:xfrm>
            <a:off x="611188" y="5675313"/>
            <a:ext cx="77057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b="0">
                <a:solidFill>
                  <a:srgbClr val="000000"/>
                </a:solidFill>
                <a:latin typeface="Arial" panose="020B0604020202020204" pitchFamily="34" charset="0"/>
              </a:rPr>
              <a:t>Der </a:t>
            </a:r>
            <a:r>
              <a:rPr lang="de-AT" altLang="de-DE" sz="1400">
                <a:solidFill>
                  <a:srgbClr val="000000"/>
                </a:solidFill>
                <a:latin typeface="Arial" panose="020B0604020202020204" pitchFamily="34" charset="0"/>
              </a:rPr>
              <a:t>Central Park </a:t>
            </a:r>
            <a:r>
              <a:rPr lang="de-AT" altLang="de-DE" sz="1400" b="0">
                <a:solidFill>
                  <a:srgbClr val="000000"/>
                </a:solidFill>
                <a:latin typeface="Arial" panose="020B0604020202020204" pitchFamily="34" charset="0"/>
              </a:rPr>
              <a:t>ist, wie der Name schon sagt, ein großer Park im Zentrum von Manhattan. </a:t>
            </a:r>
          </a:p>
          <a:p>
            <a:pPr eaLnBrk="1" hangingPunct="1">
              <a:spcBef>
                <a:spcPct val="0"/>
              </a:spcBef>
              <a:buFontTx/>
              <a:buNone/>
            </a:pPr>
            <a:r>
              <a:rPr lang="de-AT" altLang="de-DE" sz="1400" b="0">
                <a:solidFill>
                  <a:srgbClr val="000000"/>
                </a:solidFill>
                <a:latin typeface="Arial" panose="020B0604020202020204" pitchFamily="34" charset="0"/>
              </a:rPr>
              <a:t>Hier erholen sich die Bewohnerinnen und Bewohner von New York sowie auch die Touristinnen und Touristen vom Trubel der Millionenstadt. </a:t>
            </a:r>
            <a:endParaRPr lang="de-DE" altLang="de-DE" sz="1400" b="0">
              <a:solidFill>
                <a:srgbClr val="000000"/>
              </a:solidFill>
              <a:latin typeface="Arial" panose="020B0604020202020204" pitchFamily="34" charset="0"/>
            </a:endParaRPr>
          </a:p>
        </p:txBody>
      </p:sp>
      <p:pic>
        <p:nvPicPr>
          <p:cNvPr id="11267" name="Grafik 1">
            <a:extLst>
              <a:ext uri="{FF2B5EF4-FFF2-40B4-BE49-F238E27FC236}">
                <a16:creationId xmlns:a16="http://schemas.microsoft.com/office/drawing/2014/main" id="{AC137DF1-D964-1E44-FC47-00E57E9F1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835025"/>
            <a:ext cx="7280275"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1031</Words>
  <Application>Microsoft Office PowerPoint</Application>
  <PresentationFormat>Bildschirmpräsentation (4:3)</PresentationFormat>
  <Paragraphs>49</Paragraphs>
  <Slides>22</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Arial</vt:lpstr>
      <vt:lpstr>Calibri</vt:lpstr>
      <vt:lpstr>Syntax LT Std</vt:lpstr>
      <vt:lpstr>Wingdings</vt:lpstr>
      <vt:lpstr>Larissa</vt:lpstr>
      <vt:lpstr>Bildergalerie: New York – The Big Apple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250</cp:revision>
  <dcterms:created xsi:type="dcterms:W3CDTF">2013-10-08T07:58:50Z</dcterms:created>
  <dcterms:modified xsi:type="dcterms:W3CDTF">2023-01-31T07:55:48Z</dcterms:modified>
</cp:coreProperties>
</file>