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12.12.2022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Leben und Wirtschaften im Dorf</a:t>
            </a:r>
          </a:p>
        </p:txBody>
      </p:sp>
      <p:sp>
        <p:nvSpPr>
          <p:cNvPr id="3" name="Text Box 10">
            <a:extLst>
              <a:ext uri="{FF2B5EF4-FFF2-40B4-BE49-F238E27FC236}">
                <a16:creationId xmlns:a16="http://schemas.microsoft.com/office/drawing/2014/main" id="{CC9F60A6-CC9C-EE8B-1F00-BD7A8FA9BDC2}"/>
              </a:ext>
            </a:extLst>
          </p:cNvPr>
          <p:cNvSpPr txBox="1">
            <a:spLocks noChangeArrowheads="1"/>
          </p:cNvSpPr>
          <p:nvPr/>
        </p:nvSpPr>
        <p:spPr bwMode="auto">
          <a:xfrm>
            <a:off x="539750" y="1466982"/>
            <a:ext cx="8208963" cy="528637"/>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Bäuerinnen und Bauern versorgen sich selbst.</a:t>
            </a:r>
          </a:p>
        </p:txBody>
      </p:sp>
      <p:sp>
        <p:nvSpPr>
          <p:cNvPr id="4" name="Text Box 10">
            <a:extLst>
              <a:ext uri="{FF2B5EF4-FFF2-40B4-BE49-F238E27FC236}">
                <a16:creationId xmlns:a16="http://schemas.microsoft.com/office/drawing/2014/main" id="{18931CC0-8273-8C37-2D28-0BC2EA0292C4}"/>
              </a:ext>
            </a:extLst>
          </p:cNvPr>
          <p:cNvSpPr txBox="1">
            <a:spLocks noChangeArrowheads="1"/>
          </p:cNvSpPr>
          <p:nvPr/>
        </p:nvSpPr>
        <p:spPr bwMode="auto">
          <a:xfrm>
            <a:off x="827088" y="2501518"/>
            <a:ext cx="3529012" cy="528638"/>
          </a:xfrm>
          <a:prstGeom prst="rect">
            <a:avLst/>
          </a:prstGeom>
          <a:solidFill>
            <a:srgbClr val="669900"/>
          </a:solidFill>
          <a:ln w="9525" algn="ctr">
            <a:solidFill>
              <a:srgbClr val="6699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Freie</a:t>
            </a:r>
          </a:p>
        </p:txBody>
      </p:sp>
      <p:sp>
        <p:nvSpPr>
          <p:cNvPr id="5" name="Text Box 10">
            <a:extLst>
              <a:ext uri="{FF2B5EF4-FFF2-40B4-BE49-F238E27FC236}">
                <a16:creationId xmlns:a16="http://schemas.microsoft.com/office/drawing/2014/main" id="{707B4A97-B5C0-FB99-2719-E34FDF6CE55E}"/>
              </a:ext>
            </a:extLst>
          </p:cNvPr>
          <p:cNvSpPr txBox="1">
            <a:spLocks noChangeArrowheads="1"/>
          </p:cNvSpPr>
          <p:nvPr/>
        </p:nvSpPr>
        <p:spPr bwMode="auto">
          <a:xfrm>
            <a:off x="5076825" y="2501518"/>
            <a:ext cx="3529013" cy="528638"/>
          </a:xfrm>
          <a:prstGeom prst="rect">
            <a:avLst/>
          </a:prstGeom>
          <a:solidFill>
            <a:srgbClr val="669900"/>
          </a:solidFill>
          <a:ln w="9525" algn="ctr">
            <a:solidFill>
              <a:srgbClr val="6699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Leibeigene</a:t>
            </a:r>
          </a:p>
        </p:txBody>
      </p:sp>
      <p:sp>
        <p:nvSpPr>
          <p:cNvPr id="6" name="Pfeil nach unten 25">
            <a:extLst>
              <a:ext uri="{FF2B5EF4-FFF2-40B4-BE49-F238E27FC236}">
                <a16:creationId xmlns:a16="http://schemas.microsoft.com/office/drawing/2014/main" id="{E1BBF9F2-2085-CF08-BC23-CC42F1863218}"/>
              </a:ext>
            </a:extLst>
          </p:cNvPr>
          <p:cNvSpPr>
            <a:spLocks noChangeArrowheads="1"/>
          </p:cNvSpPr>
          <p:nvPr/>
        </p:nvSpPr>
        <p:spPr bwMode="auto">
          <a:xfrm rot="12895969" flipV="1">
            <a:off x="3556000" y="1901575"/>
            <a:ext cx="288925" cy="566737"/>
          </a:xfrm>
          <a:prstGeom prst="downArrow">
            <a:avLst>
              <a:gd name="adj1" fmla="val 50000"/>
              <a:gd name="adj2" fmla="val 49756"/>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Pfeil nach unten 26">
            <a:extLst>
              <a:ext uri="{FF2B5EF4-FFF2-40B4-BE49-F238E27FC236}">
                <a16:creationId xmlns:a16="http://schemas.microsoft.com/office/drawing/2014/main" id="{48D9764E-88CD-F99D-01AA-95972209D562}"/>
              </a:ext>
            </a:extLst>
          </p:cNvPr>
          <p:cNvSpPr>
            <a:spLocks noChangeArrowheads="1"/>
          </p:cNvSpPr>
          <p:nvPr/>
        </p:nvSpPr>
        <p:spPr bwMode="auto">
          <a:xfrm rot="8704031" flipH="1" flipV="1">
            <a:off x="5284788" y="1901575"/>
            <a:ext cx="288925" cy="566737"/>
          </a:xfrm>
          <a:prstGeom prst="downArrow">
            <a:avLst>
              <a:gd name="adj1" fmla="val 50000"/>
              <a:gd name="adj2" fmla="val 49756"/>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8" name="Text Box 10">
            <a:extLst>
              <a:ext uri="{FF2B5EF4-FFF2-40B4-BE49-F238E27FC236}">
                <a16:creationId xmlns:a16="http://schemas.microsoft.com/office/drawing/2014/main" id="{957A6901-AB18-0728-0CF1-9403BCC3D2D8}"/>
              </a:ext>
            </a:extLst>
          </p:cNvPr>
          <p:cNvSpPr txBox="1">
            <a:spLocks noChangeArrowheads="1"/>
          </p:cNvSpPr>
          <p:nvPr/>
        </p:nvSpPr>
        <p:spPr bwMode="auto">
          <a:xfrm>
            <a:off x="4845738" y="3081252"/>
            <a:ext cx="3889375" cy="954087"/>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Grundherr bestimmt über ihr Leben</a:t>
            </a:r>
          </a:p>
        </p:txBody>
      </p:sp>
      <p:sp>
        <p:nvSpPr>
          <p:cNvPr id="9" name="Text Box 10">
            <a:extLst>
              <a:ext uri="{FF2B5EF4-FFF2-40B4-BE49-F238E27FC236}">
                <a16:creationId xmlns:a16="http://schemas.microsoft.com/office/drawing/2014/main" id="{526691D7-A434-1E27-CE1E-B19BF9685D85}"/>
              </a:ext>
            </a:extLst>
          </p:cNvPr>
          <p:cNvSpPr txBox="1">
            <a:spLocks noChangeArrowheads="1"/>
          </p:cNvSpPr>
          <p:nvPr/>
        </p:nvSpPr>
        <p:spPr bwMode="auto">
          <a:xfrm>
            <a:off x="611188" y="3188405"/>
            <a:ext cx="4105275" cy="528637"/>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persönlich frei</a:t>
            </a:r>
          </a:p>
        </p:txBody>
      </p:sp>
      <p:sp>
        <p:nvSpPr>
          <p:cNvPr id="21" name="Text Box 10">
            <a:extLst>
              <a:ext uri="{FF2B5EF4-FFF2-40B4-BE49-F238E27FC236}">
                <a16:creationId xmlns:a16="http://schemas.microsoft.com/office/drawing/2014/main" id="{EDC1F54C-9E6D-1177-D6A1-4BD1EFB44338}"/>
              </a:ext>
            </a:extLst>
          </p:cNvPr>
          <p:cNvSpPr txBox="1">
            <a:spLocks noChangeArrowheads="1"/>
          </p:cNvSpPr>
          <p:nvPr/>
        </p:nvSpPr>
        <p:spPr bwMode="auto">
          <a:xfrm>
            <a:off x="5350029" y="4167005"/>
            <a:ext cx="2880791" cy="95408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leisten Abgaben und Frondienste</a:t>
            </a:r>
          </a:p>
        </p:txBody>
      </p:sp>
      <p:sp>
        <p:nvSpPr>
          <p:cNvPr id="10" name="Text Box 10">
            <a:extLst>
              <a:ext uri="{FF2B5EF4-FFF2-40B4-BE49-F238E27FC236}">
                <a16:creationId xmlns:a16="http://schemas.microsoft.com/office/drawing/2014/main" id="{F4CE705E-FD2C-2FEF-6035-269B56F26BE0}"/>
              </a:ext>
            </a:extLst>
          </p:cNvPr>
          <p:cNvSpPr txBox="1">
            <a:spLocks noChangeArrowheads="1"/>
          </p:cNvSpPr>
          <p:nvPr/>
        </p:nvSpPr>
        <p:spPr bwMode="auto">
          <a:xfrm>
            <a:off x="557720" y="5628459"/>
            <a:ext cx="4105275" cy="528637"/>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Kriegsdienst</a:t>
            </a:r>
          </a:p>
        </p:txBody>
      </p:sp>
      <p:sp>
        <p:nvSpPr>
          <p:cNvPr id="11" name="Text Box 10">
            <a:extLst>
              <a:ext uri="{FF2B5EF4-FFF2-40B4-BE49-F238E27FC236}">
                <a16:creationId xmlns:a16="http://schemas.microsoft.com/office/drawing/2014/main" id="{B4C8A773-D46C-14C8-AD6C-51BECFA99E7A}"/>
              </a:ext>
            </a:extLst>
          </p:cNvPr>
          <p:cNvSpPr txBox="1">
            <a:spLocks noChangeArrowheads="1"/>
          </p:cNvSpPr>
          <p:nvPr/>
        </p:nvSpPr>
        <p:spPr bwMode="auto">
          <a:xfrm>
            <a:off x="4896643" y="5200281"/>
            <a:ext cx="3889375" cy="138499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unter dem Schutz des Grundherren,               vom Kriegsdienst befreit</a:t>
            </a:r>
          </a:p>
        </p:txBody>
      </p:sp>
      <p:sp>
        <p:nvSpPr>
          <p:cNvPr id="12" name="Text Box 10">
            <a:extLst>
              <a:ext uri="{FF2B5EF4-FFF2-40B4-BE49-F238E27FC236}">
                <a16:creationId xmlns:a16="http://schemas.microsoft.com/office/drawing/2014/main" id="{BA128FD2-4C09-0F5F-C343-4285F4608D41}"/>
              </a:ext>
            </a:extLst>
          </p:cNvPr>
          <p:cNvSpPr txBox="1">
            <a:spLocks noChangeArrowheads="1"/>
          </p:cNvSpPr>
          <p:nvPr/>
        </p:nvSpPr>
        <p:spPr bwMode="auto">
          <a:xfrm>
            <a:off x="909897" y="4162988"/>
            <a:ext cx="3363394" cy="95410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leisten einige Abgaben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21" grpId="0"/>
      <p:bldP spid="10" grpId="0" animBg="1"/>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„Leben und Wirtschaften im Dorf“ auf den Seiten 60 bis 61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228</Words>
  <Application>Microsoft Office PowerPoint</Application>
  <PresentationFormat>Bildschirmpräsentation (4:3)</PresentationFormat>
  <Paragraphs>30</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76</cp:revision>
  <dcterms:created xsi:type="dcterms:W3CDTF">2011-07-14T19:54:09Z</dcterms:created>
  <dcterms:modified xsi:type="dcterms:W3CDTF">2022-12-12T08:40:43Z</dcterms:modified>
</cp:coreProperties>
</file>