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08.11.2022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Lehenswesen</a:t>
            </a:r>
          </a:p>
        </p:txBody>
      </p:sp>
      <p:sp>
        <p:nvSpPr>
          <p:cNvPr id="10" name="Text Box 10">
            <a:extLst>
              <a:ext uri="{FF2B5EF4-FFF2-40B4-BE49-F238E27FC236}">
                <a16:creationId xmlns:a16="http://schemas.microsoft.com/office/drawing/2014/main" id="{C89DA79F-EAB6-8624-3FF0-02EF629B5F57}"/>
              </a:ext>
            </a:extLst>
          </p:cNvPr>
          <p:cNvSpPr txBox="1">
            <a:spLocks noChangeArrowheads="1"/>
          </p:cNvSpPr>
          <p:nvPr/>
        </p:nvSpPr>
        <p:spPr bwMode="auto">
          <a:xfrm>
            <a:off x="250825" y="3489325"/>
            <a:ext cx="3529013" cy="677863"/>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König</a:t>
            </a:r>
          </a:p>
        </p:txBody>
      </p:sp>
      <p:sp>
        <p:nvSpPr>
          <p:cNvPr id="11" name="Text Box 10">
            <a:extLst>
              <a:ext uri="{FF2B5EF4-FFF2-40B4-BE49-F238E27FC236}">
                <a16:creationId xmlns:a16="http://schemas.microsoft.com/office/drawing/2014/main" id="{7DDD4BE5-1145-57D9-04FD-560DE5FBB3B8}"/>
              </a:ext>
            </a:extLst>
          </p:cNvPr>
          <p:cNvSpPr txBox="1">
            <a:spLocks noChangeArrowheads="1"/>
          </p:cNvSpPr>
          <p:nvPr/>
        </p:nvSpPr>
        <p:spPr bwMode="auto">
          <a:xfrm>
            <a:off x="5148263" y="3478213"/>
            <a:ext cx="3529012" cy="677862"/>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Vasallen</a:t>
            </a:r>
          </a:p>
        </p:txBody>
      </p:sp>
      <p:sp>
        <p:nvSpPr>
          <p:cNvPr id="12" name="180-Grad-Pfeil 11">
            <a:extLst>
              <a:ext uri="{FF2B5EF4-FFF2-40B4-BE49-F238E27FC236}">
                <a16:creationId xmlns:a16="http://schemas.microsoft.com/office/drawing/2014/main" id="{356E8356-7D9C-DAB0-DB62-F3CD62115920}"/>
              </a:ext>
            </a:extLst>
          </p:cNvPr>
          <p:cNvSpPr>
            <a:spLocks noChangeArrowheads="1"/>
          </p:cNvSpPr>
          <p:nvPr/>
        </p:nvSpPr>
        <p:spPr bwMode="auto">
          <a:xfrm>
            <a:off x="2195513" y="1966913"/>
            <a:ext cx="4464050" cy="1439862"/>
          </a:xfrm>
          <a:custGeom>
            <a:avLst/>
            <a:gdLst>
              <a:gd name="T0" fmla="*/ 3743665 w 4464496"/>
              <a:gd name="T1" fmla="*/ 1003505 h 1440160"/>
              <a:gd name="T2" fmla="*/ 4103633 w 4464496"/>
              <a:gd name="T3" fmla="*/ 1439564 h 1440160"/>
              <a:gd name="T4" fmla="*/ 4463602 w 4464496"/>
              <a:gd name="T5" fmla="*/ 1003505 h 1440160"/>
              <a:gd name="T6" fmla="*/ 2231597 w 4464496"/>
              <a:gd name="T7" fmla="*/ 0 h 1440160"/>
              <a:gd name="T8" fmla="*/ 359565 w 4464496"/>
              <a:gd name="T9" fmla="*/ 1439564 h 1440160"/>
              <a:gd name="T10" fmla="*/ 5898240 60000 65536"/>
              <a:gd name="T11" fmla="*/ 5898240 60000 65536"/>
              <a:gd name="T12" fmla="*/ 0 60000 65536"/>
              <a:gd name="T13" fmla="*/ 17694720 60000 65536"/>
              <a:gd name="T14" fmla="*/ 5898240 60000 65536"/>
              <a:gd name="T15" fmla="*/ 0 w 4464496"/>
              <a:gd name="T16" fmla="*/ 0 h 1440160"/>
              <a:gd name="T17" fmla="*/ 4464496 w 4464496"/>
              <a:gd name="T18" fmla="*/ 1440160 h 1440160"/>
            </a:gdLst>
            <a:ahLst/>
            <a:cxnLst>
              <a:cxn ang="T10">
                <a:pos x="T0" y="T1"/>
              </a:cxn>
              <a:cxn ang="T11">
                <a:pos x="T2" y="T3"/>
              </a:cxn>
              <a:cxn ang="T12">
                <a:pos x="T4" y="T5"/>
              </a:cxn>
              <a:cxn ang="T13">
                <a:pos x="T6" y="T7"/>
              </a:cxn>
              <a:cxn ang="T14">
                <a:pos x="T8" y="T9"/>
              </a:cxn>
            </a:cxnLst>
            <a:rect l="T15" t="T16" r="T17" b="T18"/>
            <a:pathLst>
              <a:path w="4464496" h="1440160">
                <a:moveTo>
                  <a:pt x="0" y="1440160"/>
                </a:moveTo>
                <a:lnTo>
                  <a:pt x="0" y="630070"/>
                </a:lnTo>
                <a:cubicBezTo>
                  <a:pt x="0" y="282092"/>
                  <a:pt x="282092" y="0"/>
                  <a:pt x="630070" y="1"/>
                </a:cubicBezTo>
                <a:cubicBezTo>
                  <a:pt x="630070" y="1"/>
                  <a:pt x="630070" y="1"/>
                  <a:pt x="630070" y="1"/>
                </a:cubicBezTo>
                <a:lnTo>
                  <a:pt x="3834023" y="0"/>
                </a:lnTo>
                <a:lnTo>
                  <a:pt x="3834022" y="0"/>
                </a:lnTo>
                <a:cubicBezTo>
                  <a:pt x="4182000" y="0"/>
                  <a:pt x="4464092" y="282092"/>
                  <a:pt x="4464092" y="630070"/>
                </a:cubicBezTo>
                <a:cubicBezTo>
                  <a:pt x="4464092" y="630070"/>
                  <a:pt x="4464091" y="630070"/>
                  <a:pt x="4464091" y="630070"/>
                </a:cubicBezTo>
                <a:lnTo>
                  <a:pt x="4464093" y="1003921"/>
                </a:lnTo>
                <a:lnTo>
                  <a:pt x="4464496" y="1003921"/>
                </a:lnTo>
                <a:lnTo>
                  <a:pt x="4104456" y="1440160"/>
                </a:lnTo>
                <a:lnTo>
                  <a:pt x="3744416" y="1003921"/>
                </a:lnTo>
                <a:lnTo>
                  <a:pt x="3744819" y="1003921"/>
                </a:lnTo>
                <a:lnTo>
                  <a:pt x="3744819" y="719274"/>
                </a:lnTo>
                <a:lnTo>
                  <a:pt x="719274" y="719274"/>
                </a:lnTo>
                <a:lnTo>
                  <a:pt x="719274" y="1440160"/>
                </a:lnTo>
                <a:close/>
              </a:path>
            </a:pathLst>
          </a:cu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AT" altLang="de-DE" sz="2400" dirty="0">
                <a:solidFill>
                  <a:srgbClr val="333333"/>
                </a:solidFill>
                <a:latin typeface="Calibri" panose="020F0502020204030204" pitchFamily="34" charset="0"/>
              </a:rPr>
              <a:t>vergibt Lehen</a:t>
            </a:r>
          </a:p>
          <a:p>
            <a:pPr algn="ctr" eaLnBrk="1" hangingPunct="1"/>
            <a:r>
              <a:rPr lang="de-AT" altLang="de-DE" sz="2400" dirty="0">
                <a:solidFill>
                  <a:srgbClr val="333333"/>
                </a:solidFill>
                <a:latin typeface="Calibri" panose="020F0502020204030204" pitchFamily="34" charset="0"/>
              </a:rPr>
              <a:t>versichert Schutz</a:t>
            </a:r>
          </a:p>
          <a:p>
            <a:pPr algn="ctr" eaLnBrk="1" hangingPunct="1"/>
            <a:endParaRPr lang="de-AT" altLang="de-DE" sz="2400" dirty="0">
              <a:solidFill>
                <a:schemeClr val="tx1"/>
              </a:solidFill>
            </a:endParaRPr>
          </a:p>
          <a:p>
            <a:pPr algn="ctr" eaLnBrk="1" hangingPunct="1"/>
            <a:endParaRPr lang="de-AT" altLang="de-DE" sz="2400" dirty="0">
              <a:solidFill>
                <a:schemeClr val="tx1"/>
              </a:solidFill>
            </a:endParaRPr>
          </a:p>
        </p:txBody>
      </p:sp>
      <p:sp>
        <p:nvSpPr>
          <p:cNvPr id="13" name="180-Grad-Pfeil 13">
            <a:extLst>
              <a:ext uri="{FF2B5EF4-FFF2-40B4-BE49-F238E27FC236}">
                <a16:creationId xmlns:a16="http://schemas.microsoft.com/office/drawing/2014/main" id="{31023C25-F100-8B3B-383D-B38178EB7842}"/>
              </a:ext>
            </a:extLst>
          </p:cNvPr>
          <p:cNvSpPr>
            <a:spLocks noChangeArrowheads="1"/>
          </p:cNvSpPr>
          <p:nvPr/>
        </p:nvSpPr>
        <p:spPr bwMode="auto">
          <a:xfrm flipH="1" flipV="1">
            <a:off x="2195513" y="4270375"/>
            <a:ext cx="4464050" cy="1439863"/>
          </a:xfrm>
          <a:custGeom>
            <a:avLst/>
            <a:gdLst>
              <a:gd name="T0" fmla="*/ 3743665 w 4464496"/>
              <a:gd name="T1" fmla="*/ 1003507 h 1440160"/>
              <a:gd name="T2" fmla="*/ 4103633 w 4464496"/>
              <a:gd name="T3" fmla="*/ 1439566 h 1440160"/>
              <a:gd name="T4" fmla="*/ 4463602 w 4464496"/>
              <a:gd name="T5" fmla="*/ 1003507 h 1440160"/>
              <a:gd name="T6" fmla="*/ 2231597 w 4464496"/>
              <a:gd name="T7" fmla="*/ 0 h 1440160"/>
              <a:gd name="T8" fmla="*/ 359565 w 4464496"/>
              <a:gd name="T9" fmla="*/ 1439566 h 1440160"/>
              <a:gd name="T10" fmla="*/ 5898240 60000 65536"/>
              <a:gd name="T11" fmla="*/ 5898240 60000 65536"/>
              <a:gd name="T12" fmla="*/ 0 60000 65536"/>
              <a:gd name="T13" fmla="*/ 17694720 60000 65536"/>
              <a:gd name="T14" fmla="*/ 5898240 60000 65536"/>
              <a:gd name="T15" fmla="*/ 0 w 4464496"/>
              <a:gd name="T16" fmla="*/ 0 h 1440160"/>
              <a:gd name="T17" fmla="*/ 4464496 w 4464496"/>
              <a:gd name="T18" fmla="*/ 1440160 h 1440160"/>
            </a:gdLst>
            <a:ahLst/>
            <a:cxnLst>
              <a:cxn ang="T10">
                <a:pos x="T0" y="T1"/>
              </a:cxn>
              <a:cxn ang="T11">
                <a:pos x="T2" y="T3"/>
              </a:cxn>
              <a:cxn ang="T12">
                <a:pos x="T4" y="T5"/>
              </a:cxn>
              <a:cxn ang="T13">
                <a:pos x="T6" y="T7"/>
              </a:cxn>
              <a:cxn ang="T14">
                <a:pos x="T8" y="T9"/>
              </a:cxn>
            </a:cxnLst>
            <a:rect l="T15" t="T16" r="T17" b="T18"/>
            <a:pathLst>
              <a:path w="4464496" h="1440160">
                <a:moveTo>
                  <a:pt x="0" y="1440160"/>
                </a:moveTo>
                <a:lnTo>
                  <a:pt x="0" y="630070"/>
                </a:lnTo>
                <a:cubicBezTo>
                  <a:pt x="0" y="282092"/>
                  <a:pt x="282092" y="0"/>
                  <a:pt x="630070" y="1"/>
                </a:cubicBezTo>
                <a:cubicBezTo>
                  <a:pt x="630070" y="1"/>
                  <a:pt x="630070" y="1"/>
                  <a:pt x="630070" y="1"/>
                </a:cubicBezTo>
                <a:lnTo>
                  <a:pt x="3834023" y="0"/>
                </a:lnTo>
                <a:lnTo>
                  <a:pt x="3834022" y="0"/>
                </a:lnTo>
                <a:cubicBezTo>
                  <a:pt x="4182000" y="0"/>
                  <a:pt x="4464092" y="282092"/>
                  <a:pt x="4464092" y="630070"/>
                </a:cubicBezTo>
                <a:cubicBezTo>
                  <a:pt x="4464092" y="630070"/>
                  <a:pt x="4464091" y="630070"/>
                  <a:pt x="4464091" y="630070"/>
                </a:cubicBezTo>
                <a:lnTo>
                  <a:pt x="4464093" y="1003921"/>
                </a:lnTo>
                <a:lnTo>
                  <a:pt x="4464496" y="1003921"/>
                </a:lnTo>
                <a:lnTo>
                  <a:pt x="4104456" y="1440160"/>
                </a:lnTo>
                <a:lnTo>
                  <a:pt x="3744416" y="1003921"/>
                </a:lnTo>
                <a:lnTo>
                  <a:pt x="3744819" y="1003921"/>
                </a:lnTo>
                <a:lnTo>
                  <a:pt x="3744819" y="719274"/>
                </a:lnTo>
                <a:lnTo>
                  <a:pt x="719274" y="719274"/>
                </a:lnTo>
                <a:lnTo>
                  <a:pt x="719274" y="1440160"/>
                </a:lnTo>
                <a:close/>
              </a:path>
            </a:pathLst>
          </a:cu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endParaRPr lang="de-AT" altLang="de-DE" sz="2400">
              <a:solidFill>
                <a:schemeClr val="tx1"/>
              </a:solidFill>
            </a:endParaRPr>
          </a:p>
          <a:p>
            <a:pPr algn="ctr" eaLnBrk="1" hangingPunct="1"/>
            <a:endParaRPr lang="de-AT" altLang="de-DE" sz="2400">
              <a:solidFill>
                <a:schemeClr val="tx1"/>
              </a:solidFill>
            </a:endParaRPr>
          </a:p>
          <a:p>
            <a:pPr algn="ctr" eaLnBrk="1" hangingPunct="1"/>
            <a:endParaRPr lang="de-AT" altLang="de-DE" sz="2400">
              <a:solidFill>
                <a:schemeClr val="tx1"/>
              </a:solidFill>
            </a:endParaRPr>
          </a:p>
          <a:p>
            <a:pPr algn="ctr" eaLnBrk="1" hangingPunct="1"/>
            <a:endParaRPr lang="de-AT" altLang="de-DE" sz="2400">
              <a:solidFill>
                <a:schemeClr val="tx1"/>
              </a:solidFill>
            </a:endParaRPr>
          </a:p>
        </p:txBody>
      </p:sp>
      <p:sp>
        <p:nvSpPr>
          <p:cNvPr id="14" name="Text Box 10">
            <a:extLst>
              <a:ext uri="{FF2B5EF4-FFF2-40B4-BE49-F238E27FC236}">
                <a16:creationId xmlns:a16="http://schemas.microsoft.com/office/drawing/2014/main" id="{FAF89A56-9DF6-1948-F9A9-EF353489D16C}"/>
              </a:ext>
            </a:extLst>
          </p:cNvPr>
          <p:cNvSpPr txBox="1">
            <a:spLocks noChangeArrowheads="1"/>
          </p:cNvSpPr>
          <p:nvPr/>
        </p:nvSpPr>
        <p:spPr bwMode="auto">
          <a:xfrm>
            <a:off x="2411413" y="4951413"/>
            <a:ext cx="42481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schwören Gefolgschaft und Treue, leisten Dienste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1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right)">
                                      <p:cBhvr>
                                        <p:cTn id="12" dur="1000"/>
                                        <p:tgtEl>
                                          <p:spTgt spid="14"/>
                                        </p:tgtEl>
                                      </p:cBhvr>
                                    </p:animEffect>
                                  </p:childTnLst>
                                </p:cTn>
                              </p:par>
                              <p:par>
                                <p:cTn id="13" presetID="22" presetClass="entr" presetSubtype="2"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right)">
                                      <p:cBhvr>
                                        <p:cTn id="15"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„Kaiser, König, Edelmann“ auf den Seiten 104 bis 105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 und Autoren: Michael Bachlechner, Conny </a:t>
            </a:r>
            <a:r>
              <a:rPr lang="de-DE" altLang="de-DE" sz="1200" b="0" dirty="0" err="1">
                <a:solidFill>
                  <a:schemeClr val="tx1"/>
                </a:solidFill>
                <a:cs typeface="Arial" charset="0"/>
              </a:rPr>
              <a:t>Benedik</a:t>
            </a:r>
            <a:r>
              <a:rPr lang="de-DE" altLang="de-DE" sz="1200" b="0" dirty="0">
                <a:solidFill>
                  <a:schemeClr val="tx1"/>
                </a:solidFill>
                <a:cs typeface="Arial" charset="0"/>
              </a:rPr>
              <a:t>, Johannes Fuchsberger, Franz Graf, Franz </a:t>
            </a:r>
            <a:r>
              <a:rPr lang="de-DE" altLang="de-DE" sz="1200" b="0" dirty="0" err="1">
                <a:solidFill>
                  <a:schemeClr val="tx1"/>
                </a:solidFill>
                <a:cs typeface="Arial" charset="0"/>
              </a:rPr>
              <a:t>Niedertscheider</a:t>
            </a:r>
            <a:r>
              <a:rPr lang="de-DE" altLang="de-DE" sz="1200" b="0" dirty="0">
                <a:solidFill>
                  <a:schemeClr val="tx1"/>
                </a:solidFill>
                <a:cs typeface="Arial" charset="0"/>
              </a:rPr>
              <a:t> und Michael </a:t>
            </a:r>
            <a:r>
              <a:rPr lang="de-DE" altLang="de-DE" sz="1200" b="0" dirty="0" err="1">
                <a:solidFill>
                  <a:schemeClr val="tx1"/>
                </a:solidFill>
                <a:cs typeface="Arial" charset="0"/>
              </a:rPr>
              <a:t>Senfter</a:t>
            </a:r>
            <a:endParaRPr lang="de-DE" altLang="de-DE" sz="1200" b="0" dirty="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204</Words>
  <Application>Microsoft Office PowerPoint</Application>
  <PresentationFormat>Bildschirmpräsentation (4:3)</PresentationFormat>
  <Paragraphs>28</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88</cp:revision>
  <dcterms:created xsi:type="dcterms:W3CDTF">2011-07-14T19:54:09Z</dcterms:created>
  <dcterms:modified xsi:type="dcterms:W3CDTF">2022-11-08T07:06:58Z</dcterms:modified>
</cp:coreProperties>
</file>