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Friedlich oder gewaltsam</a:t>
            </a:r>
          </a:p>
        </p:txBody>
      </p:sp>
      <p:sp>
        <p:nvSpPr>
          <p:cNvPr id="3" name="Explosion 1 1"/>
          <p:cNvSpPr>
            <a:spLocks noChangeArrowheads="1"/>
          </p:cNvSpPr>
          <p:nvPr/>
        </p:nvSpPr>
        <p:spPr bwMode="auto">
          <a:xfrm>
            <a:off x="4189413" y="1412875"/>
            <a:ext cx="4860925" cy="4968875"/>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p:cNvSpPr txBox="1">
            <a:spLocks noChangeArrowheads="1"/>
          </p:cNvSpPr>
          <p:nvPr/>
        </p:nvSpPr>
        <p:spPr bwMode="auto">
          <a:xfrm>
            <a:off x="2541168" y="1391822"/>
            <a:ext cx="3798023"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in die Unabhängigkeit</a:t>
            </a:r>
          </a:p>
          <a:p>
            <a:pPr algn="ctr" eaLnBrk="1" hangingPunct="1">
              <a:spcBef>
                <a:spcPct val="50000"/>
              </a:spcBef>
            </a:pPr>
            <a:r>
              <a:rPr lang="de-DE" altLang="de-DE" sz="3800" dirty="0">
                <a:solidFill>
                  <a:srgbClr val="333333"/>
                </a:solidFill>
                <a:latin typeface="Calibri" panose="020F0502020204030204" pitchFamily="34" charset="0"/>
              </a:rPr>
              <a:t> </a:t>
            </a:r>
          </a:p>
        </p:txBody>
      </p:sp>
      <p:sp>
        <p:nvSpPr>
          <p:cNvPr id="5" name="Text Box 10"/>
          <p:cNvSpPr txBox="1">
            <a:spLocks noChangeArrowheads="1"/>
          </p:cNvSpPr>
          <p:nvPr/>
        </p:nvSpPr>
        <p:spPr bwMode="auto">
          <a:xfrm>
            <a:off x="253683" y="2850077"/>
            <a:ext cx="396081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Indien</a:t>
            </a:r>
          </a:p>
          <a:p>
            <a:pPr algn="ctr" eaLnBrk="1" hangingPunct="1"/>
            <a:endParaRPr lang="de-DE" altLang="de-DE" sz="2800" dirty="0">
              <a:solidFill>
                <a:srgbClr val="333333"/>
              </a:solidFill>
              <a:latin typeface="Calibri" panose="020F0502020204030204" pitchFamily="34" charset="0"/>
            </a:endParaRPr>
          </a:p>
          <a:p>
            <a:pPr eaLnBrk="1" hangingPunct="1"/>
            <a:r>
              <a:rPr lang="de-DE" altLang="de-DE" sz="2800" dirty="0">
                <a:solidFill>
                  <a:srgbClr val="333333"/>
                </a:solidFill>
                <a:latin typeface="Calibri" panose="020F0502020204030204" pitchFamily="34" charset="0"/>
              </a:rPr>
              <a:t>	Mahatma Gandhi </a:t>
            </a:r>
          </a:p>
          <a:p>
            <a:pPr eaLnBrk="1" hangingPunct="1"/>
            <a:r>
              <a:rPr lang="de-DE" altLang="de-DE" sz="2800" dirty="0">
                <a:solidFill>
                  <a:srgbClr val="333333"/>
                </a:solidFill>
                <a:latin typeface="Calibri" panose="020F0502020204030204" pitchFamily="34" charset="0"/>
                <a:sym typeface="Wingdings" panose="05000000000000000000" pitchFamily="2" charset="2"/>
              </a:rPr>
              <a:t> 	Verhandlungen</a:t>
            </a:r>
            <a:br>
              <a:rPr lang="de-DE" altLang="de-DE" sz="2800" dirty="0">
                <a:solidFill>
                  <a:srgbClr val="333333"/>
                </a:solidFill>
                <a:latin typeface="Calibri" panose="020F0502020204030204" pitchFamily="34" charset="0"/>
                <a:sym typeface="Wingdings" panose="05000000000000000000" pitchFamily="2" charset="2"/>
              </a:rPr>
            </a:br>
            <a:r>
              <a:rPr lang="de-DE" altLang="de-DE" sz="2800" dirty="0">
                <a:solidFill>
                  <a:srgbClr val="333333"/>
                </a:solidFill>
                <a:latin typeface="Calibri" panose="020F0502020204030204" pitchFamily="34" charset="0"/>
                <a:sym typeface="Wingdings" panose="05000000000000000000" pitchFamily="2" charset="2"/>
              </a:rPr>
              <a:t> 	statt Waffengewalt</a:t>
            </a:r>
            <a:endParaRPr lang="de-DE" altLang="de-DE" sz="2800" dirty="0">
              <a:solidFill>
                <a:srgbClr val="333333"/>
              </a:solidFill>
              <a:latin typeface="Calibri" panose="020F0502020204030204" pitchFamily="34" charset="0"/>
            </a:endParaRPr>
          </a:p>
          <a:p>
            <a:pPr eaLnBrk="1" hangingPunct="1"/>
            <a:endParaRPr lang="de-DE" altLang="de-DE" sz="2800" dirty="0">
              <a:solidFill>
                <a:srgbClr val="333333"/>
              </a:solidFill>
              <a:latin typeface="Calibri" panose="020F0502020204030204" pitchFamily="34" charset="0"/>
            </a:endParaRPr>
          </a:p>
          <a:p>
            <a:pPr eaLnBrk="1" hangingPunct="1"/>
            <a:r>
              <a:rPr lang="de-DE" altLang="de-DE" sz="2800" dirty="0">
                <a:solidFill>
                  <a:srgbClr val="333333"/>
                </a:solidFill>
                <a:latin typeface="Calibri" panose="020F0502020204030204" pitchFamily="34" charset="0"/>
              </a:rPr>
              <a:t>1947: 	Unabhängigkeit</a:t>
            </a:r>
          </a:p>
        </p:txBody>
      </p:sp>
      <p:sp>
        <p:nvSpPr>
          <p:cNvPr id="6" name="Text Box 10"/>
          <p:cNvSpPr txBox="1">
            <a:spLocks noChangeArrowheads="1"/>
          </p:cNvSpPr>
          <p:nvPr/>
        </p:nvSpPr>
        <p:spPr bwMode="auto">
          <a:xfrm>
            <a:off x="4806226" y="2668588"/>
            <a:ext cx="379802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Asien (z.B.):</a:t>
            </a:r>
          </a:p>
          <a:p>
            <a:pPr algn="ctr" eaLnBrk="1" hangingPunct="1"/>
            <a:r>
              <a:rPr lang="de-DE" altLang="de-DE" sz="2800" dirty="0">
                <a:solidFill>
                  <a:srgbClr val="333333"/>
                </a:solidFill>
                <a:latin typeface="Calibri" panose="020F0502020204030204" pitchFamily="34" charset="0"/>
              </a:rPr>
              <a:t>Vietnam, Indonesien</a:t>
            </a:r>
          </a:p>
          <a:p>
            <a:pPr algn="ctr" eaLnBrk="1" hangingPunct="1"/>
            <a:r>
              <a:rPr lang="de-DE" altLang="de-DE" sz="2800" dirty="0">
                <a:solidFill>
                  <a:srgbClr val="333333"/>
                </a:solidFill>
                <a:latin typeface="Calibri" panose="020F0502020204030204" pitchFamily="34" charset="0"/>
              </a:rPr>
              <a:t>Afrika (z.B.):</a:t>
            </a:r>
          </a:p>
          <a:p>
            <a:pPr algn="ctr" eaLnBrk="1" hangingPunct="1"/>
            <a:r>
              <a:rPr lang="de-DE" altLang="de-DE" sz="2800" dirty="0">
                <a:solidFill>
                  <a:srgbClr val="333333"/>
                </a:solidFill>
                <a:latin typeface="Calibri" panose="020F0502020204030204" pitchFamily="34" charset="0"/>
              </a:rPr>
              <a:t>Kongo, Angola, Algerien, Namibia</a:t>
            </a:r>
          </a:p>
        </p:txBody>
      </p:sp>
      <p:sp>
        <p:nvSpPr>
          <p:cNvPr id="7" name="Pfeil nach unten 5"/>
          <p:cNvSpPr>
            <a:spLocks noChangeArrowheads="1"/>
          </p:cNvSpPr>
          <p:nvPr/>
        </p:nvSpPr>
        <p:spPr bwMode="auto">
          <a:xfrm>
            <a:off x="2114536" y="1425382"/>
            <a:ext cx="288925" cy="1255713"/>
          </a:xfrm>
          <a:prstGeom prst="downArrow">
            <a:avLst>
              <a:gd name="adj1" fmla="val 50000"/>
              <a:gd name="adj2" fmla="val 49780"/>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6"/>
          <p:cNvSpPr>
            <a:spLocks noChangeArrowheads="1"/>
          </p:cNvSpPr>
          <p:nvPr/>
        </p:nvSpPr>
        <p:spPr bwMode="auto">
          <a:xfrm>
            <a:off x="6443663" y="1412875"/>
            <a:ext cx="288925" cy="1152525"/>
          </a:xfrm>
          <a:prstGeom prst="downArrow">
            <a:avLst>
              <a:gd name="adj1" fmla="val 50000"/>
              <a:gd name="adj2" fmla="val 49900"/>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„Friedlich oder gewaltsam“ auf den Seiten 82 </a:t>
            </a:r>
            <a:r>
              <a:rPr lang="de-DE" altLang="de-DE" sz="1100" b="0">
                <a:solidFill>
                  <a:schemeClr val="tx1"/>
                </a:solidFill>
                <a:latin typeface="Arial" charset="0"/>
                <a:cs typeface="Arial" charset="0"/>
              </a:rPr>
              <a:t>bis 83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32</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2025-03-29T17:45:31Z</dcterms:modified>
</cp:coreProperties>
</file>