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33"/>
    <a:srgbClr val="FF6600"/>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29.03.2025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Europa zur Zeit des Kalten Krieges</a:t>
            </a:r>
          </a:p>
        </p:txBody>
      </p:sp>
      <p:sp>
        <p:nvSpPr>
          <p:cNvPr id="16" name="Explosion 1 2"/>
          <p:cNvSpPr>
            <a:spLocks noChangeArrowheads="1"/>
          </p:cNvSpPr>
          <p:nvPr/>
        </p:nvSpPr>
        <p:spPr bwMode="auto">
          <a:xfrm>
            <a:off x="178594" y="1750155"/>
            <a:ext cx="3743325" cy="1800225"/>
          </a:xfrm>
          <a:prstGeom prst="irregularSeal1">
            <a:avLst/>
          </a:prstGeom>
          <a:solidFill>
            <a:srgbClr val="FF6600"/>
          </a:solidFill>
          <a:ln w="9525">
            <a:solidFill>
              <a:srgbClr val="FF6600"/>
            </a:solidFill>
            <a:miter lim="800000"/>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7" name="Text Box 10"/>
          <p:cNvSpPr txBox="1">
            <a:spLocks noChangeArrowheads="1"/>
          </p:cNvSpPr>
          <p:nvPr/>
        </p:nvSpPr>
        <p:spPr bwMode="auto">
          <a:xfrm>
            <a:off x="610394" y="2326418"/>
            <a:ext cx="29527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Unterdrückung</a:t>
            </a:r>
          </a:p>
        </p:txBody>
      </p:sp>
      <p:sp>
        <p:nvSpPr>
          <p:cNvPr id="18" name="Explosion 1 4"/>
          <p:cNvSpPr>
            <a:spLocks noChangeArrowheads="1"/>
          </p:cNvSpPr>
          <p:nvPr/>
        </p:nvSpPr>
        <p:spPr bwMode="auto">
          <a:xfrm>
            <a:off x="3490119" y="1605693"/>
            <a:ext cx="2160588" cy="1800225"/>
          </a:xfrm>
          <a:prstGeom prst="irregularSeal1">
            <a:avLst/>
          </a:prstGeom>
          <a:solidFill>
            <a:srgbClr val="FF6600"/>
          </a:solidFill>
          <a:ln w="9525">
            <a:solidFill>
              <a:srgbClr val="FF6600"/>
            </a:solidFill>
            <a:miter lim="800000"/>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9" name="Text Box 10"/>
          <p:cNvSpPr txBox="1">
            <a:spLocks noChangeArrowheads="1"/>
          </p:cNvSpPr>
          <p:nvPr/>
        </p:nvSpPr>
        <p:spPr bwMode="auto">
          <a:xfrm>
            <a:off x="3058319" y="2181955"/>
            <a:ext cx="29527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Zensur</a:t>
            </a:r>
          </a:p>
        </p:txBody>
      </p:sp>
      <p:sp>
        <p:nvSpPr>
          <p:cNvPr id="20" name="Explosion 1 6"/>
          <p:cNvSpPr>
            <a:spLocks noChangeArrowheads="1"/>
          </p:cNvSpPr>
          <p:nvPr/>
        </p:nvSpPr>
        <p:spPr bwMode="auto">
          <a:xfrm>
            <a:off x="5218907" y="1423439"/>
            <a:ext cx="3744912" cy="2198380"/>
          </a:xfrm>
          <a:prstGeom prst="irregularSeal1">
            <a:avLst/>
          </a:prstGeom>
          <a:solidFill>
            <a:srgbClr val="FF6600"/>
          </a:solidFill>
          <a:ln w="9525">
            <a:solidFill>
              <a:srgbClr val="FF6600"/>
            </a:solidFill>
            <a:miter lim="800000"/>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1" name="Text Box 10"/>
          <p:cNvSpPr txBox="1">
            <a:spLocks noChangeArrowheads="1"/>
          </p:cNvSpPr>
          <p:nvPr/>
        </p:nvSpPr>
        <p:spPr bwMode="auto">
          <a:xfrm>
            <a:off x="5614988" y="1966511"/>
            <a:ext cx="295275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schlechte Wirtschaftslage</a:t>
            </a:r>
          </a:p>
        </p:txBody>
      </p:sp>
      <p:sp>
        <p:nvSpPr>
          <p:cNvPr id="22" name="Pfeil nach unten 8"/>
          <p:cNvSpPr>
            <a:spLocks noChangeArrowheads="1"/>
          </p:cNvSpPr>
          <p:nvPr/>
        </p:nvSpPr>
        <p:spPr bwMode="auto">
          <a:xfrm>
            <a:off x="4245769" y="3579813"/>
            <a:ext cx="577850" cy="647700"/>
          </a:xfrm>
          <a:prstGeom prst="downArrow">
            <a:avLst>
              <a:gd name="adj1" fmla="val 50000"/>
              <a:gd name="adj2" fmla="val 49708"/>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3" name="Text Box 10"/>
          <p:cNvSpPr txBox="1">
            <a:spLocks noChangeArrowheads="1"/>
          </p:cNvSpPr>
          <p:nvPr/>
        </p:nvSpPr>
        <p:spPr bwMode="auto">
          <a:xfrm>
            <a:off x="1762125" y="4225909"/>
            <a:ext cx="56165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FF6600"/>
                </a:solidFill>
                <a:latin typeface="Calibri" panose="020F0502020204030204" pitchFamily="34" charset="0"/>
                <a:sym typeface="Wingdings" panose="05000000000000000000" pitchFamily="2" charset="2"/>
              </a:rPr>
              <a:t>Volksaufstände in Osteuropa</a:t>
            </a:r>
          </a:p>
        </p:txBody>
      </p:sp>
      <p:sp>
        <p:nvSpPr>
          <p:cNvPr id="24" name="Text Box 10"/>
          <p:cNvSpPr txBox="1">
            <a:spLocks noChangeArrowheads="1"/>
          </p:cNvSpPr>
          <p:nvPr/>
        </p:nvSpPr>
        <p:spPr bwMode="auto">
          <a:xfrm>
            <a:off x="4111684" y="4712212"/>
            <a:ext cx="194357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2800" dirty="0">
                <a:solidFill>
                  <a:srgbClr val="333333"/>
                </a:solidFill>
                <a:latin typeface="Calibri" panose="020F0502020204030204" pitchFamily="34" charset="0"/>
                <a:sym typeface="Wingdings" panose="05000000000000000000" pitchFamily="2" charset="2"/>
              </a:rPr>
              <a:t>DDR (1953)</a:t>
            </a:r>
          </a:p>
        </p:txBody>
      </p:sp>
      <p:sp>
        <p:nvSpPr>
          <p:cNvPr id="25" name="Text Box 10"/>
          <p:cNvSpPr txBox="1">
            <a:spLocks noChangeArrowheads="1"/>
          </p:cNvSpPr>
          <p:nvPr/>
        </p:nvSpPr>
        <p:spPr bwMode="auto">
          <a:xfrm>
            <a:off x="4132083" y="6006011"/>
            <a:ext cx="397353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2800" dirty="0">
                <a:solidFill>
                  <a:srgbClr val="333333"/>
                </a:solidFill>
                <a:latin typeface="Calibri" panose="020F0502020204030204" pitchFamily="34" charset="0"/>
                <a:sym typeface="Wingdings" panose="05000000000000000000" pitchFamily="2" charset="2"/>
              </a:rPr>
              <a:t>Polen (1956, 1970, 1980)</a:t>
            </a:r>
          </a:p>
        </p:txBody>
      </p:sp>
      <p:sp>
        <p:nvSpPr>
          <p:cNvPr id="26" name="Text Box 10"/>
          <p:cNvSpPr txBox="1">
            <a:spLocks noChangeArrowheads="1"/>
          </p:cNvSpPr>
          <p:nvPr/>
        </p:nvSpPr>
        <p:spPr bwMode="auto">
          <a:xfrm>
            <a:off x="4132083" y="5163312"/>
            <a:ext cx="251348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2800" dirty="0">
                <a:solidFill>
                  <a:srgbClr val="333333"/>
                </a:solidFill>
                <a:latin typeface="Calibri" panose="020F0502020204030204" pitchFamily="34" charset="0"/>
                <a:sym typeface="Wingdings" panose="05000000000000000000" pitchFamily="2" charset="2"/>
              </a:rPr>
              <a:t>Ungarn (1956)</a:t>
            </a:r>
          </a:p>
        </p:txBody>
      </p:sp>
      <p:sp>
        <p:nvSpPr>
          <p:cNvPr id="27" name="Text Box 10"/>
          <p:cNvSpPr txBox="1">
            <a:spLocks noChangeArrowheads="1"/>
          </p:cNvSpPr>
          <p:nvPr/>
        </p:nvSpPr>
        <p:spPr bwMode="auto">
          <a:xfrm>
            <a:off x="4137304" y="5590896"/>
            <a:ext cx="396308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r>
              <a:rPr lang="de-DE" altLang="de-DE" sz="2800" dirty="0">
                <a:solidFill>
                  <a:srgbClr val="333333"/>
                </a:solidFill>
                <a:latin typeface="Calibri" panose="020F0502020204030204" pitchFamily="34" charset="0"/>
                <a:sym typeface="Wingdings" panose="05000000000000000000" pitchFamily="2" charset="2"/>
              </a:rPr>
              <a:t>Tschechoslowakei (1968)</a:t>
            </a:r>
          </a:p>
        </p:txBody>
      </p:sp>
      <p:sp>
        <p:nvSpPr>
          <p:cNvPr id="28" name="Text Box 10"/>
          <p:cNvSpPr txBox="1">
            <a:spLocks noChangeArrowheads="1"/>
          </p:cNvSpPr>
          <p:nvPr/>
        </p:nvSpPr>
        <p:spPr bwMode="auto">
          <a:xfrm>
            <a:off x="96736" y="4748197"/>
            <a:ext cx="2816527" cy="1384995"/>
          </a:xfrm>
          <a:prstGeom prst="rect">
            <a:avLst/>
          </a:prstGeom>
          <a:noFill/>
          <a:ln w="9525"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sym typeface="Wingdings" panose="05000000000000000000" pitchFamily="2" charset="2"/>
              </a:rPr>
              <a:t>August 1961:</a:t>
            </a:r>
          </a:p>
          <a:p>
            <a:pPr algn="ctr" eaLnBrk="1" hangingPunct="1"/>
            <a:r>
              <a:rPr lang="de-DE" altLang="de-DE" sz="2800" dirty="0">
                <a:solidFill>
                  <a:srgbClr val="333333"/>
                </a:solidFill>
                <a:latin typeface="Calibri" panose="020F0502020204030204" pitchFamily="34" charset="0"/>
                <a:sym typeface="Wingdings" panose="05000000000000000000" pitchFamily="2" charset="2"/>
              </a:rPr>
              <a:t>Bau der „Berliner Mauer“</a:t>
            </a:r>
          </a:p>
        </p:txBody>
      </p:sp>
      <p:sp>
        <p:nvSpPr>
          <p:cNvPr id="29" name="Pfeil nach unten 15"/>
          <p:cNvSpPr>
            <a:spLocks noChangeArrowheads="1"/>
          </p:cNvSpPr>
          <p:nvPr/>
        </p:nvSpPr>
        <p:spPr bwMode="auto">
          <a:xfrm rot="5400000">
            <a:off x="3283020" y="4510601"/>
            <a:ext cx="233363" cy="865187"/>
          </a:xfrm>
          <a:prstGeom prst="downArrow">
            <a:avLst>
              <a:gd name="adj1" fmla="val 50000"/>
              <a:gd name="adj2" fmla="val 50257"/>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8"/>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6"/>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7"/>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P spid="18" grpId="0" animBg="1"/>
      <p:bldP spid="19" grpId="0"/>
      <p:bldP spid="20" grpId="0" animBg="1"/>
      <p:bldP spid="21" grpId="0"/>
      <p:bldP spid="22" grpId="0" animBg="1"/>
      <p:bldP spid="23" grpId="0"/>
      <p:bldP spid="24" grpId="0"/>
      <p:bldP spid="25" grpId="0"/>
      <p:bldP spid="26" grpId="0"/>
      <p:bldP spid="27" grpId="0"/>
      <p:bldP spid="28" grpId="0" animBg="1"/>
      <p:bldP spid="29"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„Der Kalte Krieg“ auf den Seiten 78 </a:t>
            </a:r>
            <a:r>
              <a:rPr lang="de-DE" altLang="de-DE" sz="1100" b="0">
                <a:solidFill>
                  <a:schemeClr val="tx1"/>
                </a:solidFill>
                <a:latin typeface="Arial" charset="0"/>
                <a:cs typeface="Arial" charset="0"/>
              </a:rPr>
              <a:t>bis 79 </a:t>
            </a:r>
            <a:r>
              <a:rPr lang="de-DE" altLang="de-DE" sz="1100" b="0" dirty="0">
                <a:solidFill>
                  <a:schemeClr val="tx1"/>
                </a:solidFill>
                <a:latin typeface="Arial" charset="0"/>
                <a:cs typeface="Arial" charset="0"/>
              </a:rPr>
              <a:t>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213</Words>
  <Application>Microsoft Office PowerPoint</Application>
  <PresentationFormat>Bildschirmpräsentation (4:3)</PresentationFormat>
  <Paragraphs>30</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59</cp:revision>
  <dcterms:created xsi:type="dcterms:W3CDTF">2011-07-14T19:54:09Z</dcterms:created>
  <dcterms:modified xsi:type="dcterms:W3CDTF">2025-03-29T17:44:22Z</dcterms:modified>
</cp:coreProperties>
</file>