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Ausdruck von Zusammengehörigkeit</a:t>
            </a:r>
          </a:p>
        </p:txBody>
      </p:sp>
      <p:sp>
        <p:nvSpPr>
          <p:cNvPr id="3" name="Text Box 10">
            <a:extLst>
              <a:ext uri="{FF2B5EF4-FFF2-40B4-BE49-F238E27FC236}">
                <a16:creationId xmlns:a16="http://schemas.microsoft.com/office/drawing/2014/main" id="{F9C83630-8663-A2D1-A999-C08210EA311D}"/>
              </a:ext>
            </a:extLst>
          </p:cNvPr>
          <p:cNvSpPr txBox="1">
            <a:spLocks noChangeArrowheads="1"/>
          </p:cNvSpPr>
          <p:nvPr/>
        </p:nvSpPr>
        <p:spPr bwMode="auto">
          <a:xfrm>
            <a:off x="395536" y="1982083"/>
            <a:ext cx="3744913" cy="954107"/>
          </a:xfrm>
          <a:prstGeom prst="rect">
            <a:avLst/>
          </a:prstGeom>
          <a:solidFill>
            <a:schemeClr val="accent6">
              <a:lumMod val="40000"/>
              <a:lumOff val="60000"/>
            </a:schemeClr>
          </a:solid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persönliche Zeichen</a:t>
            </a:r>
          </a:p>
          <a:p>
            <a:pPr algn="ctr" eaLnBrk="1" hangingPunct="1">
              <a:spcBef>
                <a:spcPts val="0"/>
              </a:spcBef>
            </a:pPr>
            <a:r>
              <a:rPr lang="de-DE" altLang="de-DE" sz="2800" dirty="0">
                <a:solidFill>
                  <a:srgbClr val="333333"/>
                </a:solidFill>
                <a:latin typeface="Calibri" panose="020F0502020204030204" pitchFamily="34" charset="0"/>
              </a:rPr>
              <a:t>für Gruppen</a:t>
            </a:r>
          </a:p>
        </p:txBody>
      </p:sp>
      <p:sp>
        <p:nvSpPr>
          <p:cNvPr id="4" name="Pfeil nach unten 3">
            <a:extLst>
              <a:ext uri="{FF2B5EF4-FFF2-40B4-BE49-F238E27FC236}">
                <a16:creationId xmlns:a16="http://schemas.microsoft.com/office/drawing/2014/main" id="{10444076-9CC5-09C9-86A7-C7B2412E2375}"/>
              </a:ext>
            </a:extLst>
          </p:cNvPr>
          <p:cNvSpPr>
            <a:spLocks noChangeArrowheads="1"/>
          </p:cNvSpPr>
          <p:nvPr/>
        </p:nvSpPr>
        <p:spPr bwMode="auto">
          <a:xfrm>
            <a:off x="6494726" y="3117493"/>
            <a:ext cx="287337" cy="431800"/>
          </a:xfrm>
          <a:prstGeom prst="downArrow">
            <a:avLst>
              <a:gd name="adj1" fmla="val 50000"/>
              <a:gd name="adj2" fmla="val 5009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823B6807-AA93-B7BE-8B01-EA48B9DE9FE6}"/>
              </a:ext>
            </a:extLst>
          </p:cNvPr>
          <p:cNvSpPr txBox="1">
            <a:spLocks noChangeArrowheads="1"/>
          </p:cNvSpPr>
          <p:nvPr/>
        </p:nvSpPr>
        <p:spPr bwMode="auto">
          <a:xfrm>
            <a:off x="4854824" y="1993196"/>
            <a:ext cx="3671887" cy="954107"/>
          </a:xfrm>
          <a:prstGeom prst="rect">
            <a:avLst/>
          </a:prstGeom>
          <a:solidFill>
            <a:schemeClr val="accent6">
              <a:lumMod val="40000"/>
              <a:lumOff val="60000"/>
            </a:schemeClr>
          </a:solid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politische Zeichen      für Nationen</a:t>
            </a:r>
          </a:p>
        </p:txBody>
      </p:sp>
      <p:cxnSp>
        <p:nvCxnSpPr>
          <p:cNvPr id="6" name="Gerade Verbindung 13">
            <a:extLst>
              <a:ext uri="{FF2B5EF4-FFF2-40B4-BE49-F238E27FC236}">
                <a16:creationId xmlns:a16="http://schemas.microsoft.com/office/drawing/2014/main" id="{6A870B15-D5DC-C34A-D388-C832949EE72E}"/>
              </a:ext>
            </a:extLst>
          </p:cNvPr>
          <p:cNvCxnSpPr>
            <a:cxnSpLocks noChangeShapeType="1"/>
          </p:cNvCxnSpPr>
          <p:nvPr/>
        </p:nvCxnSpPr>
        <p:spPr bwMode="auto">
          <a:xfrm rot="5400000">
            <a:off x="2334461" y="4146846"/>
            <a:ext cx="4320000" cy="0"/>
          </a:xfrm>
          <a:prstGeom prst="line">
            <a:avLst/>
          </a:prstGeom>
          <a:noFill/>
          <a:ln w="76200" algn="ctr">
            <a:solidFill>
              <a:schemeClr val="accent6">
                <a:lumMod val="40000"/>
                <a:lumOff val="60000"/>
              </a:schemeClr>
            </a:solidFill>
            <a:round/>
            <a:headEnd/>
            <a:tailEnd/>
          </a:ln>
          <a:extLst>
            <a:ext uri="{909E8E84-426E-40DD-AFC4-6F175D3DCCD1}">
              <a14:hiddenFill xmlns:a14="http://schemas.microsoft.com/office/drawing/2010/main">
                <a:noFill/>
              </a14:hiddenFill>
            </a:ext>
          </a:extLst>
        </p:spPr>
      </p:cxnSp>
      <p:sp>
        <p:nvSpPr>
          <p:cNvPr id="7" name="Text Box 10">
            <a:extLst>
              <a:ext uri="{FF2B5EF4-FFF2-40B4-BE49-F238E27FC236}">
                <a16:creationId xmlns:a16="http://schemas.microsoft.com/office/drawing/2014/main" id="{E1FFC1CF-F128-4DE2-E4D2-814F192073A4}"/>
              </a:ext>
            </a:extLst>
          </p:cNvPr>
          <p:cNvSpPr txBox="1">
            <a:spLocks noChangeArrowheads="1"/>
          </p:cNvSpPr>
          <p:nvPr/>
        </p:nvSpPr>
        <p:spPr bwMode="auto">
          <a:xfrm>
            <a:off x="252661" y="3659258"/>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Kleidung</a:t>
            </a:r>
          </a:p>
        </p:txBody>
      </p:sp>
      <p:sp>
        <p:nvSpPr>
          <p:cNvPr id="8" name="Text Box 10">
            <a:extLst>
              <a:ext uri="{FF2B5EF4-FFF2-40B4-BE49-F238E27FC236}">
                <a16:creationId xmlns:a16="http://schemas.microsoft.com/office/drawing/2014/main" id="{20EF023F-9E8F-201C-72A6-C0CA9741A7F2}"/>
              </a:ext>
            </a:extLst>
          </p:cNvPr>
          <p:cNvSpPr txBox="1">
            <a:spLocks noChangeArrowheads="1"/>
          </p:cNvSpPr>
          <p:nvPr/>
        </p:nvSpPr>
        <p:spPr bwMode="auto">
          <a:xfrm>
            <a:off x="4714647" y="3659258"/>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Flaggen</a:t>
            </a:r>
          </a:p>
        </p:txBody>
      </p:sp>
      <p:sp>
        <p:nvSpPr>
          <p:cNvPr id="9" name="Pfeil nach unten 9">
            <a:extLst>
              <a:ext uri="{FF2B5EF4-FFF2-40B4-BE49-F238E27FC236}">
                <a16:creationId xmlns:a16="http://schemas.microsoft.com/office/drawing/2014/main" id="{3C0DE197-4DFA-12D4-3FE2-B75CA171B406}"/>
              </a:ext>
            </a:extLst>
          </p:cNvPr>
          <p:cNvSpPr>
            <a:spLocks noChangeArrowheads="1"/>
          </p:cNvSpPr>
          <p:nvPr/>
        </p:nvSpPr>
        <p:spPr bwMode="auto">
          <a:xfrm>
            <a:off x="2118087" y="3131014"/>
            <a:ext cx="287337" cy="431800"/>
          </a:xfrm>
          <a:prstGeom prst="downArrow">
            <a:avLst>
              <a:gd name="adj1" fmla="val 50000"/>
              <a:gd name="adj2" fmla="val 5009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a:extLst>
              <a:ext uri="{FF2B5EF4-FFF2-40B4-BE49-F238E27FC236}">
                <a16:creationId xmlns:a16="http://schemas.microsoft.com/office/drawing/2014/main" id="{8495D0BE-F7AA-6AD8-12E2-ED009991CA73}"/>
              </a:ext>
            </a:extLst>
          </p:cNvPr>
          <p:cNvSpPr txBox="1">
            <a:spLocks noChangeArrowheads="1"/>
          </p:cNvSpPr>
          <p:nvPr/>
        </p:nvSpPr>
        <p:spPr bwMode="auto">
          <a:xfrm>
            <a:off x="321130" y="5914065"/>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00"/>
                </a:solidFill>
                <a:latin typeface="Calibri" panose="020F0502020204030204" pitchFamily="34" charset="0"/>
              </a:rPr>
              <a:t>Gefahr der Ausgrenzung</a:t>
            </a:r>
          </a:p>
        </p:txBody>
      </p:sp>
      <p:sp>
        <p:nvSpPr>
          <p:cNvPr id="11" name="Text Box 10">
            <a:extLst>
              <a:ext uri="{FF2B5EF4-FFF2-40B4-BE49-F238E27FC236}">
                <a16:creationId xmlns:a16="http://schemas.microsoft.com/office/drawing/2014/main" id="{48C43FDE-D4DA-8DDF-0C0B-5FDF77565CEE}"/>
              </a:ext>
            </a:extLst>
          </p:cNvPr>
          <p:cNvSpPr txBox="1">
            <a:spLocks noChangeArrowheads="1"/>
          </p:cNvSpPr>
          <p:nvPr/>
        </p:nvSpPr>
        <p:spPr bwMode="auto">
          <a:xfrm>
            <a:off x="317861" y="4182478"/>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Grußformen</a:t>
            </a:r>
          </a:p>
        </p:txBody>
      </p:sp>
      <p:sp>
        <p:nvSpPr>
          <p:cNvPr id="12" name="Text Box 10">
            <a:extLst>
              <a:ext uri="{FF2B5EF4-FFF2-40B4-BE49-F238E27FC236}">
                <a16:creationId xmlns:a16="http://schemas.microsoft.com/office/drawing/2014/main" id="{1DD29B12-700A-3293-5CD7-0476581B822B}"/>
              </a:ext>
            </a:extLst>
          </p:cNvPr>
          <p:cNvSpPr txBox="1">
            <a:spLocks noChangeArrowheads="1"/>
          </p:cNvSpPr>
          <p:nvPr/>
        </p:nvSpPr>
        <p:spPr bwMode="auto">
          <a:xfrm>
            <a:off x="310498" y="4685417"/>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Treffpunkte</a:t>
            </a:r>
          </a:p>
        </p:txBody>
      </p:sp>
      <p:sp>
        <p:nvSpPr>
          <p:cNvPr id="13" name="Text Box 10">
            <a:extLst>
              <a:ext uri="{FF2B5EF4-FFF2-40B4-BE49-F238E27FC236}">
                <a16:creationId xmlns:a16="http://schemas.microsoft.com/office/drawing/2014/main" id="{F7FE9477-85F9-1D28-D5FB-0193DD4AD95E}"/>
              </a:ext>
            </a:extLst>
          </p:cNvPr>
          <p:cNvSpPr txBox="1">
            <a:spLocks noChangeArrowheads="1"/>
          </p:cNvSpPr>
          <p:nvPr/>
        </p:nvSpPr>
        <p:spPr bwMode="auto">
          <a:xfrm>
            <a:off x="360665" y="5228918"/>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Aufschriften …</a:t>
            </a:r>
          </a:p>
        </p:txBody>
      </p:sp>
      <p:sp>
        <p:nvSpPr>
          <p:cNvPr id="14" name="Text Box 10">
            <a:extLst>
              <a:ext uri="{FF2B5EF4-FFF2-40B4-BE49-F238E27FC236}">
                <a16:creationId xmlns:a16="http://schemas.microsoft.com/office/drawing/2014/main" id="{6FBA9FB3-5890-B690-0BCD-5AC53C19B23F}"/>
              </a:ext>
            </a:extLst>
          </p:cNvPr>
          <p:cNvSpPr txBox="1">
            <a:spLocks noChangeArrowheads="1"/>
          </p:cNvSpPr>
          <p:nvPr/>
        </p:nvSpPr>
        <p:spPr bwMode="auto">
          <a:xfrm>
            <a:off x="4746873" y="4182478"/>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Hymnen</a:t>
            </a:r>
          </a:p>
        </p:txBody>
      </p:sp>
      <p:sp>
        <p:nvSpPr>
          <p:cNvPr id="15" name="Text Box 10">
            <a:extLst>
              <a:ext uri="{FF2B5EF4-FFF2-40B4-BE49-F238E27FC236}">
                <a16:creationId xmlns:a16="http://schemas.microsoft.com/office/drawing/2014/main" id="{4E256659-EE9F-0181-FDA2-3603718B02CC}"/>
              </a:ext>
            </a:extLst>
          </p:cNvPr>
          <p:cNvSpPr txBox="1">
            <a:spLocks noChangeArrowheads="1"/>
          </p:cNvSpPr>
          <p:nvPr/>
        </p:nvSpPr>
        <p:spPr bwMode="auto">
          <a:xfrm>
            <a:off x="4799981" y="4678236"/>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Feiertage und Feste</a:t>
            </a:r>
          </a:p>
        </p:txBody>
      </p:sp>
      <p:sp>
        <p:nvSpPr>
          <p:cNvPr id="16" name="Text Box 10">
            <a:extLst>
              <a:ext uri="{FF2B5EF4-FFF2-40B4-BE49-F238E27FC236}">
                <a16:creationId xmlns:a16="http://schemas.microsoft.com/office/drawing/2014/main" id="{18A8612C-818D-01BB-2B5C-8E0B755FDE00}"/>
              </a:ext>
            </a:extLst>
          </p:cNvPr>
          <p:cNvSpPr txBox="1">
            <a:spLocks noChangeArrowheads="1"/>
          </p:cNvSpPr>
          <p:nvPr/>
        </p:nvSpPr>
        <p:spPr bwMode="auto">
          <a:xfrm>
            <a:off x="4816704" y="5230915"/>
            <a:ext cx="3887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Traditionen …</a:t>
            </a:r>
          </a:p>
        </p:txBody>
      </p:sp>
      <p:sp>
        <p:nvSpPr>
          <p:cNvPr id="17" name="Text Box 10">
            <a:extLst>
              <a:ext uri="{FF2B5EF4-FFF2-40B4-BE49-F238E27FC236}">
                <a16:creationId xmlns:a16="http://schemas.microsoft.com/office/drawing/2014/main" id="{7D67DA5F-3F9F-3010-4350-B3017DAC347A}"/>
              </a:ext>
            </a:extLst>
          </p:cNvPr>
          <p:cNvSpPr txBox="1">
            <a:spLocks noChangeArrowheads="1"/>
          </p:cNvSpPr>
          <p:nvPr/>
        </p:nvSpPr>
        <p:spPr bwMode="auto">
          <a:xfrm>
            <a:off x="4854824" y="5914065"/>
            <a:ext cx="40376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00"/>
                </a:solidFill>
                <a:latin typeface="Calibri" panose="020F0502020204030204" pitchFamily="34" charset="0"/>
              </a:rPr>
              <a:t>Gefahr des Nationalismus</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up)">
                                      <p:cBhvr>
                                        <p:cTn id="35" dur="20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8" grpId="0"/>
      <p:bldP spid="9" grpId="0" animBg="1"/>
      <p:bldP spid="10" grpId="0"/>
      <p:bldP spid="11" grpId="0"/>
      <p:bldP spid="12" grpId="0"/>
      <p:bldP spid="13" grpId="0"/>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„Wir und die anderen“ auf den Seiten 118 bis 119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201</Words>
  <Application>Microsoft Office PowerPoint</Application>
  <PresentationFormat>Bildschirmpräsentation (4:3)</PresentationFormat>
  <Paragraphs>33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2023-11-24T18:51:19Z</dcterms:modified>
</cp:coreProperties>
</file>