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20.09.2024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Fronten im Ersten Weltkrieg</a:t>
            </a:r>
          </a:p>
        </p:txBody>
      </p:sp>
      <p:sp>
        <p:nvSpPr>
          <p:cNvPr id="3" name="Text Box 10">
            <a:extLst>
              <a:ext uri="{FF2B5EF4-FFF2-40B4-BE49-F238E27FC236}">
                <a16:creationId xmlns:a16="http://schemas.microsoft.com/office/drawing/2014/main" id="{D1D8463B-60BA-B016-1DDA-248DCD866947}"/>
              </a:ext>
            </a:extLst>
          </p:cNvPr>
          <p:cNvSpPr txBox="1">
            <a:spLocks noChangeArrowheads="1"/>
          </p:cNvSpPr>
          <p:nvPr/>
        </p:nvSpPr>
        <p:spPr bwMode="auto">
          <a:xfrm>
            <a:off x="2771255" y="3068737"/>
            <a:ext cx="3527425" cy="677863"/>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Stellungskrieg</a:t>
            </a:r>
          </a:p>
        </p:txBody>
      </p:sp>
      <p:sp>
        <p:nvSpPr>
          <p:cNvPr id="4" name="Pfeil nach unten 3">
            <a:extLst>
              <a:ext uri="{FF2B5EF4-FFF2-40B4-BE49-F238E27FC236}">
                <a16:creationId xmlns:a16="http://schemas.microsoft.com/office/drawing/2014/main" id="{6D1AEB27-483F-B4AD-8DB4-A9BC709A73E3}"/>
              </a:ext>
            </a:extLst>
          </p:cNvPr>
          <p:cNvSpPr>
            <a:spLocks noChangeArrowheads="1"/>
          </p:cNvSpPr>
          <p:nvPr/>
        </p:nvSpPr>
        <p:spPr bwMode="auto">
          <a:xfrm rot="7877900">
            <a:off x="2986361" y="2161481"/>
            <a:ext cx="288925" cy="893763"/>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0B3DBDF4-DDD6-2442-0E11-1E13982F5EAE}"/>
              </a:ext>
            </a:extLst>
          </p:cNvPr>
          <p:cNvSpPr txBox="1">
            <a:spLocks noChangeArrowheads="1"/>
          </p:cNvSpPr>
          <p:nvPr/>
        </p:nvSpPr>
        <p:spPr bwMode="auto">
          <a:xfrm>
            <a:off x="323330" y="1700312"/>
            <a:ext cx="2325687"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WESTEN</a:t>
            </a:r>
          </a:p>
          <a:p>
            <a:pPr algn="ctr" eaLnBrk="1" hangingPunct="1"/>
            <a:r>
              <a:rPr lang="de-DE" altLang="de-DE" sz="2400" dirty="0">
                <a:solidFill>
                  <a:srgbClr val="333333"/>
                </a:solidFill>
                <a:latin typeface="Calibri" panose="020F0502020204030204" pitchFamily="34" charset="0"/>
              </a:rPr>
              <a:t>Kriegsgegner:</a:t>
            </a:r>
          </a:p>
          <a:p>
            <a:pPr algn="ctr" eaLnBrk="1" hangingPunct="1"/>
            <a:r>
              <a:rPr lang="de-DE" altLang="de-DE" sz="2400" dirty="0">
                <a:solidFill>
                  <a:srgbClr val="333333"/>
                </a:solidFill>
                <a:latin typeface="Calibri" panose="020F0502020204030204" pitchFamily="34" charset="0"/>
              </a:rPr>
              <a:t>Frankreich</a:t>
            </a:r>
          </a:p>
          <a:p>
            <a:pPr algn="ctr" eaLnBrk="1" hangingPunct="1"/>
            <a:r>
              <a:rPr lang="de-DE" altLang="de-DE" sz="2400" dirty="0">
                <a:solidFill>
                  <a:srgbClr val="333333"/>
                </a:solidFill>
                <a:latin typeface="Calibri" panose="020F0502020204030204" pitchFamily="34" charset="0"/>
              </a:rPr>
              <a:t>Großbritannien</a:t>
            </a:r>
          </a:p>
          <a:p>
            <a:pPr algn="ctr" eaLnBrk="1" hangingPunct="1"/>
            <a:endParaRPr lang="de-DE" altLang="de-DE" sz="2400" dirty="0">
              <a:solidFill>
                <a:srgbClr val="333333"/>
              </a:solidFill>
              <a:latin typeface="Calibri" panose="020F0502020204030204" pitchFamily="34" charset="0"/>
            </a:endParaRPr>
          </a:p>
          <a:p>
            <a:pPr algn="ctr" eaLnBrk="1" hangingPunct="1"/>
            <a:r>
              <a:rPr lang="de-DE" altLang="de-DE" sz="2400" dirty="0">
                <a:solidFill>
                  <a:srgbClr val="333333"/>
                </a:solidFill>
                <a:latin typeface="Calibri" panose="020F0502020204030204" pitchFamily="34" charset="0"/>
              </a:rPr>
              <a:t>1917: Kriegseintritt der USA</a:t>
            </a:r>
          </a:p>
        </p:txBody>
      </p:sp>
      <p:sp>
        <p:nvSpPr>
          <p:cNvPr id="6" name="Pfeil nach unten 5">
            <a:extLst>
              <a:ext uri="{FF2B5EF4-FFF2-40B4-BE49-F238E27FC236}">
                <a16:creationId xmlns:a16="http://schemas.microsoft.com/office/drawing/2014/main" id="{6F5B870B-90EA-BE8E-0DED-48F20D5AF762}"/>
              </a:ext>
            </a:extLst>
          </p:cNvPr>
          <p:cNvSpPr>
            <a:spLocks noChangeArrowheads="1"/>
          </p:cNvSpPr>
          <p:nvPr/>
        </p:nvSpPr>
        <p:spPr bwMode="auto">
          <a:xfrm rot="13277900">
            <a:off x="5839892" y="2144812"/>
            <a:ext cx="288925" cy="893763"/>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Text Box 10">
            <a:extLst>
              <a:ext uri="{FF2B5EF4-FFF2-40B4-BE49-F238E27FC236}">
                <a16:creationId xmlns:a16="http://schemas.microsoft.com/office/drawing/2014/main" id="{622CC820-86D2-6380-4AC3-DF83D6BE6471}"/>
              </a:ext>
            </a:extLst>
          </p:cNvPr>
          <p:cNvSpPr txBox="1">
            <a:spLocks noChangeArrowheads="1"/>
          </p:cNvSpPr>
          <p:nvPr/>
        </p:nvSpPr>
        <p:spPr bwMode="auto">
          <a:xfrm>
            <a:off x="6298680" y="1632556"/>
            <a:ext cx="2771775"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OSTEN</a:t>
            </a:r>
          </a:p>
          <a:p>
            <a:pPr algn="ctr" eaLnBrk="1" hangingPunct="1"/>
            <a:r>
              <a:rPr lang="de-DE" altLang="de-DE" sz="2400" dirty="0">
                <a:solidFill>
                  <a:srgbClr val="333333"/>
                </a:solidFill>
                <a:latin typeface="Calibri" panose="020F0502020204030204" pitchFamily="34" charset="0"/>
              </a:rPr>
              <a:t>Kriegsgegner:</a:t>
            </a:r>
          </a:p>
          <a:p>
            <a:pPr algn="ctr" eaLnBrk="1" hangingPunct="1"/>
            <a:r>
              <a:rPr lang="de-DE" altLang="de-DE" sz="2400" dirty="0">
                <a:solidFill>
                  <a:srgbClr val="333333"/>
                </a:solidFill>
                <a:latin typeface="Calibri" panose="020F0502020204030204" pitchFamily="34" charset="0"/>
              </a:rPr>
              <a:t>Russland</a:t>
            </a:r>
          </a:p>
          <a:p>
            <a:pPr algn="ctr" eaLnBrk="1" hangingPunct="1"/>
            <a:endParaRPr lang="de-DE" altLang="de-DE" sz="2400" dirty="0">
              <a:solidFill>
                <a:srgbClr val="333333"/>
              </a:solidFill>
              <a:latin typeface="Calibri" panose="020F0502020204030204" pitchFamily="34" charset="0"/>
            </a:endParaRPr>
          </a:p>
          <a:p>
            <a:pPr algn="ctr" eaLnBrk="1" hangingPunct="1"/>
            <a:endParaRPr lang="de-DE" altLang="de-DE" sz="2400" dirty="0">
              <a:solidFill>
                <a:srgbClr val="333333"/>
              </a:solidFill>
              <a:latin typeface="Calibri" panose="020F0502020204030204" pitchFamily="34" charset="0"/>
            </a:endParaRPr>
          </a:p>
          <a:p>
            <a:pPr algn="ctr" eaLnBrk="1" hangingPunct="1"/>
            <a:r>
              <a:rPr lang="de-DE" altLang="de-DE" sz="2400" dirty="0">
                <a:solidFill>
                  <a:srgbClr val="333333"/>
                </a:solidFill>
                <a:latin typeface="Calibri" panose="020F0502020204030204" pitchFamily="34" charset="0"/>
              </a:rPr>
              <a:t>1917:</a:t>
            </a:r>
          </a:p>
          <a:p>
            <a:pPr algn="ctr" eaLnBrk="1" hangingPunct="1"/>
            <a:r>
              <a:rPr lang="de-DE" altLang="de-DE" sz="2400" dirty="0">
                <a:solidFill>
                  <a:srgbClr val="333333"/>
                </a:solidFill>
                <a:latin typeface="Calibri" panose="020F0502020204030204" pitchFamily="34" charset="0"/>
              </a:rPr>
              <a:t>Revolution –</a:t>
            </a:r>
          </a:p>
          <a:p>
            <a:pPr algn="ctr" eaLnBrk="1" hangingPunct="1"/>
            <a:r>
              <a:rPr lang="de-DE" altLang="de-DE" sz="2400" dirty="0">
                <a:solidFill>
                  <a:srgbClr val="333333"/>
                </a:solidFill>
                <a:latin typeface="Calibri" panose="020F0502020204030204" pitchFamily="34" charset="0"/>
              </a:rPr>
              <a:t>Russland scheidet aus dem Krieg aus</a:t>
            </a:r>
          </a:p>
        </p:txBody>
      </p:sp>
      <p:sp>
        <p:nvSpPr>
          <p:cNvPr id="8" name="Pfeil nach unten 7">
            <a:extLst>
              <a:ext uri="{FF2B5EF4-FFF2-40B4-BE49-F238E27FC236}">
                <a16:creationId xmlns:a16="http://schemas.microsoft.com/office/drawing/2014/main" id="{75C6F4E6-8CB3-285C-656C-8A7AD34D7152}"/>
              </a:ext>
            </a:extLst>
          </p:cNvPr>
          <p:cNvSpPr>
            <a:spLocks noChangeArrowheads="1"/>
          </p:cNvSpPr>
          <p:nvPr/>
        </p:nvSpPr>
        <p:spPr bwMode="auto">
          <a:xfrm>
            <a:off x="4428605" y="3932337"/>
            <a:ext cx="288925" cy="865188"/>
          </a:xfrm>
          <a:prstGeom prst="downArrow">
            <a:avLst>
              <a:gd name="adj1" fmla="val 50000"/>
              <a:gd name="adj2" fmla="val 49881"/>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9" name="Text Box 10">
            <a:extLst>
              <a:ext uri="{FF2B5EF4-FFF2-40B4-BE49-F238E27FC236}">
                <a16:creationId xmlns:a16="http://schemas.microsoft.com/office/drawing/2014/main" id="{AA5948E6-48CD-CD1F-0755-8DB97366B8DB}"/>
              </a:ext>
            </a:extLst>
          </p:cNvPr>
          <p:cNvSpPr txBox="1">
            <a:spLocks noChangeArrowheads="1"/>
          </p:cNvSpPr>
          <p:nvPr/>
        </p:nvSpPr>
        <p:spPr bwMode="auto">
          <a:xfrm>
            <a:off x="2483917" y="4797525"/>
            <a:ext cx="403225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SÜDEN</a:t>
            </a:r>
          </a:p>
          <a:p>
            <a:pPr algn="ctr" eaLnBrk="1" hangingPunct="1"/>
            <a:r>
              <a:rPr lang="de-DE" altLang="de-DE" sz="2400" dirty="0">
                <a:solidFill>
                  <a:srgbClr val="333333"/>
                </a:solidFill>
                <a:latin typeface="Calibri" panose="020F0502020204030204" pitchFamily="34" charset="0"/>
              </a:rPr>
              <a:t>Kriegsgegner:</a:t>
            </a:r>
          </a:p>
          <a:p>
            <a:pPr algn="ctr" eaLnBrk="1" hangingPunct="1"/>
            <a:r>
              <a:rPr lang="de-DE" altLang="de-DE" sz="2400" dirty="0">
                <a:solidFill>
                  <a:srgbClr val="333333"/>
                </a:solidFill>
                <a:latin typeface="Calibri" panose="020F0502020204030204" pitchFamily="34" charset="0"/>
              </a:rPr>
              <a:t>Italien (ab 1915)</a:t>
            </a:r>
          </a:p>
          <a:p>
            <a:pPr algn="ctr" eaLnBrk="1" hangingPunct="1"/>
            <a:endParaRPr lang="de-DE" altLang="de-DE" sz="1600" dirty="0">
              <a:solidFill>
                <a:srgbClr val="333333"/>
              </a:solidFill>
              <a:latin typeface="Calibri" panose="020F0502020204030204" pitchFamily="34" charset="0"/>
            </a:endParaRPr>
          </a:p>
          <a:p>
            <a:pPr algn="ctr" eaLnBrk="1" hangingPunct="1"/>
            <a:r>
              <a:rPr lang="de-DE" altLang="de-DE" sz="2400" dirty="0">
                <a:solidFill>
                  <a:srgbClr val="333333"/>
                </a:solidFill>
                <a:latin typeface="Calibri" panose="020F0502020204030204" pitchFamily="34" charset="0"/>
              </a:rPr>
              <a:t>Schlachten im Hochgebirge</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animBg="1"/>
      <p:bldP spid="7" grpId="0"/>
      <p:bldP spid="8" grpId="0" animBg="1"/>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„Der Krieg – ein Ausflug?“ auf den Seiten 96 bis 97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213</Words>
  <Application>Microsoft Office PowerPoint</Application>
  <PresentationFormat>Bildschirmpräsentation (4:3)</PresentationFormat>
  <Paragraphs>40</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2024-09-20T15:51:57Z</dcterms:modified>
</cp:coreProperties>
</file>