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93" r:id="rId2"/>
    <p:sldId id="314" r:id="rId3"/>
    <p:sldId id="315" r:id="rId4"/>
    <p:sldId id="301" r:id="rId5"/>
    <p:sldId id="316" r:id="rId6"/>
    <p:sldId id="295" r:id="rId7"/>
    <p:sldId id="297" r:id="rId8"/>
    <p:sldId id="313" r:id="rId9"/>
    <p:sldId id="303" r:id="rId10"/>
    <p:sldId id="296" r:id="rId11"/>
    <p:sldId id="298" r:id="rId12"/>
    <p:sldId id="294" r:id="rId13"/>
    <p:sldId id="304" r:id="rId14"/>
    <p:sldId id="306" r:id="rId15"/>
    <p:sldId id="307" r:id="rId16"/>
    <p:sldId id="305" r:id="rId17"/>
    <p:sldId id="299" r:id="rId18"/>
    <p:sldId id="312" r:id="rId19"/>
    <p:sldId id="292" r:id="rId20"/>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0A0A0A"/>
    <a:srgbClr val="FFCC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4545" autoAdjust="0"/>
  </p:normalViewPr>
  <p:slideViewPr>
    <p:cSldViewPr>
      <p:cViewPr varScale="1">
        <p:scale>
          <a:sx n="107" d="100"/>
          <a:sy n="107" d="100"/>
        </p:scale>
        <p:origin x="1740" y="120"/>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22B65DB4-D1A6-1C94-4A60-26CD1B75EEA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3FC3CC15-FE35-E546-EA71-0EC9E0D0C599}"/>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3352D37-27AF-43CA-8FC0-41A12441C61D}" type="datetimeFigureOut">
              <a:rPr lang="de-AT"/>
              <a:pPr>
                <a:defRPr/>
              </a:pPr>
              <a:t>03.01.2026</a:t>
            </a:fld>
            <a:endParaRPr lang="de-AT" dirty="0"/>
          </a:p>
        </p:txBody>
      </p:sp>
      <p:sp>
        <p:nvSpPr>
          <p:cNvPr id="4" name="Fußzeilenplatzhalter 3">
            <a:extLst>
              <a:ext uri="{FF2B5EF4-FFF2-40B4-BE49-F238E27FC236}">
                <a16:creationId xmlns:a16="http://schemas.microsoft.com/office/drawing/2014/main" id="{A843C0AF-AAAC-2BE2-FB45-3C1CF3BEA197}"/>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6EF6740C-B8A7-FDA4-177F-11FCF2E322C9}"/>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2FD7965F-579A-42B4-BF94-FBADC76C6C7E}"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6849706-C91C-1EDA-3A36-4DADCE32974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3789742A-E815-C700-7EB2-16365B4B6DEF}"/>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772A2CC-DC12-4539-842E-5D478D7155ED}" type="datetimeFigureOut">
              <a:rPr lang="de-AT"/>
              <a:pPr>
                <a:defRPr/>
              </a:pPr>
              <a:t>03.01.2026</a:t>
            </a:fld>
            <a:endParaRPr lang="de-AT" dirty="0"/>
          </a:p>
        </p:txBody>
      </p:sp>
      <p:sp>
        <p:nvSpPr>
          <p:cNvPr id="4" name="Folienbildplatzhalter 3">
            <a:extLst>
              <a:ext uri="{FF2B5EF4-FFF2-40B4-BE49-F238E27FC236}">
                <a16:creationId xmlns:a16="http://schemas.microsoft.com/office/drawing/2014/main" id="{A2258D19-D9F5-E927-0A95-612F8048D09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dirty="0"/>
          </a:p>
        </p:txBody>
      </p:sp>
      <p:sp>
        <p:nvSpPr>
          <p:cNvPr id="5" name="Notizenplatzhalter 4">
            <a:extLst>
              <a:ext uri="{FF2B5EF4-FFF2-40B4-BE49-F238E27FC236}">
                <a16:creationId xmlns:a16="http://schemas.microsoft.com/office/drawing/2014/main" id="{A57AA603-2314-E711-053C-C0BC928B184F}"/>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28967664-66AB-0689-109A-CAE11C6183F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A41D1D58-35F0-7F0E-02B0-BB7E3127EFE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D8E54F04-A31C-4EA4-917A-E653BBB34DA6}"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a16="http://schemas.microsoft.com/office/drawing/2014/main" id="{F2F336C2-4713-D830-4D5C-CE211A3709C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a:extLst>
              <a:ext uri="{FF2B5EF4-FFF2-40B4-BE49-F238E27FC236}">
                <a16:creationId xmlns:a16="http://schemas.microsoft.com/office/drawing/2014/main" id="{BAA86C68-4F82-8E3F-371A-2E95C8998FF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02461DE0-6E13-8502-8894-E0AD56491135}"/>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E0717F50-313C-4B93-BCA9-44542F409FB3}" type="slidenum">
              <a:rPr lang="de-AT" altLang="de-DE"/>
              <a:pPr eaLnBrk="1" hangingPunct="1"/>
              <a:t>2</a:t>
            </a:fld>
            <a:endParaRPr lang="de-AT" alt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a:extLst>
              <a:ext uri="{FF2B5EF4-FFF2-40B4-BE49-F238E27FC236}">
                <a16:creationId xmlns:a16="http://schemas.microsoft.com/office/drawing/2014/main" id="{CF57AE98-3EC0-E370-2088-EF6DA0EA489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a:extLst>
              <a:ext uri="{FF2B5EF4-FFF2-40B4-BE49-F238E27FC236}">
                <a16:creationId xmlns:a16="http://schemas.microsoft.com/office/drawing/2014/main" id="{DFC9652D-C543-A8F6-D8CB-096C63C8CCC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15F72780-88B1-3795-03F5-71CB05D36283}"/>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5D5A3781-A37C-4CA9-B221-7038147CBA48}" type="slidenum">
              <a:rPr lang="de-AT" altLang="de-DE"/>
              <a:pPr eaLnBrk="1" hangingPunct="1"/>
              <a:t>14</a:t>
            </a:fld>
            <a:endParaRPr lang="de-AT" alt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lienbildplatzhalter 1">
            <a:extLst>
              <a:ext uri="{FF2B5EF4-FFF2-40B4-BE49-F238E27FC236}">
                <a16:creationId xmlns:a16="http://schemas.microsoft.com/office/drawing/2014/main" id="{771177E3-EFDB-89C0-9E2D-31BB071A6F4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izenplatzhalter 2">
            <a:extLst>
              <a:ext uri="{FF2B5EF4-FFF2-40B4-BE49-F238E27FC236}">
                <a16:creationId xmlns:a16="http://schemas.microsoft.com/office/drawing/2014/main" id="{FC244F68-17D9-3BEA-4F84-B38F72D222C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A8BF96C8-FB28-2095-0E07-0B9B54438B25}"/>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5B9AB4BF-8073-47E0-9A1B-27308839B252}" type="slidenum">
              <a:rPr lang="de-AT" altLang="de-DE"/>
              <a:pPr eaLnBrk="1" hangingPunct="1"/>
              <a:t>15</a:t>
            </a:fld>
            <a:endParaRPr lang="de-AT" alt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lienbildplatzhalter 1">
            <a:extLst>
              <a:ext uri="{FF2B5EF4-FFF2-40B4-BE49-F238E27FC236}">
                <a16:creationId xmlns:a16="http://schemas.microsoft.com/office/drawing/2014/main" id="{4EC1C979-D76D-18E9-DBDE-AAA3149863B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izenplatzhalter 2">
            <a:extLst>
              <a:ext uri="{FF2B5EF4-FFF2-40B4-BE49-F238E27FC236}">
                <a16:creationId xmlns:a16="http://schemas.microsoft.com/office/drawing/2014/main" id="{F8593423-6900-103F-E2F5-DDDF8EAB6CA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7B4361E2-AD9D-EC05-957B-9830C74E765D}"/>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2B4C2328-1B37-4B69-A3B5-9150878F725A}" type="slidenum">
              <a:rPr lang="de-AT" altLang="de-DE"/>
              <a:pPr eaLnBrk="1" hangingPunct="1"/>
              <a:t>17</a:t>
            </a:fld>
            <a:endParaRPr lang="de-AT" alt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lienbildplatzhalter 1">
            <a:extLst>
              <a:ext uri="{FF2B5EF4-FFF2-40B4-BE49-F238E27FC236}">
                <a16:creationId xmlns:a16="http://schemas.microsoft.com/office/drawing/2014/main" id="{8C08A664-2570-D318-D22F-11BADB0FB2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izenplatzhalter 2">
            <a:extLst>
              <a:ext uri="{FF2B5EF4-FFF2-40B4-BE49-F238E27FC236}">
                <a16:creationId xmlns:a16="http://schemas.microsoft.com/office/drawing/2014/main" id="{4C83B876-9C9F-344A-A7D7-8EB958B2958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B0E0679C-DA52-A725-08BC-CEFA1128BA2C}"/>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48008444-4CBB-4642-936A-9B9FCEB5630A}" type="slidenum">
              <a:rPr lang="de-AT" altLang="de-DE"/>
              <a:pPr eaLnBrk="1" hangingPunct="1"/>
              <a:t>18</a:t>
            </a:fld>
            <a:endParaRPr lang="de-AT"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413198282"/>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0D312D24-66D0-56EC-0B6E-071A97307D3C}"/>
              </a:ext>
            </a:extLst>
          </p:cNvPr>
          <p:cNvSpPr>
            <a:spLocks noGrp="1"/>
          </p:cNvSpPr>
          <p:nvPr>
            <p:ph type="dt" sz="half" idx="10"/>
          </p:nvPr>
        </p:nvSpPr>
        <p:spPr/>
        <p:txBody>
          <a:bodyPr/>
          <a:lstStyle>
            <a:lvl1pPr>
              <a:defRPr/>
            </a:lvl1pPr>
          </a:lstStyle>
          <a:p>
            <a:pPr>
              <a:defRPr/>
            </a:pPr>
            <a:fld id="{4ABDDC14-262E-4BAB-884A-78D5CA10A7FA}" type="datetimeFigureOut">
              <a:rPr lang="de-AT"/>
              <a:pPr>
                <a:defRPr/>
              </a:pPr>
              <a:t>03.01.2026</a:t>
            </a:fld>
            <a:endParaRPr lang="de-AT" dirty="0"/>
          </a:p>
        </p:txBody>
      </p:sp>
      <p:sp>
        <p:nvSpPr>
          <p:cNvPr id="5" name="Fußzeilenplatzhalter 4">
            <a:extLst>
              <a:ext uri="{FF2B5EF4-FFF2-40B4-BE49-F238E27FC236}">
                <a16:creationId xmlns:a16="http://schemas.microsoft.com/office/drawing/2014/main" id="{DED8AFB6-44CA-B941-47B5-AD906EB508D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15AFA58-42FA-7A99-5898-A1A933E6084B}"/>
              </a:ext>
            </a:extLst>
          </p:cNvPr>
          <p:cNvSpPr>
            <a:spLocks noGrp="1"/>
          </p:cNvSpPr>
          <p:nvPr>
            <p:ph type="sldNum" sz="quarter" idx="12"/>
          </p:nvPr>
        </p:nvSpPr>
        <p:spPr/>
        <p:txBody>
          <a:bodyPr/>
          <a:lstStyle>
            <a:lvl1pPr>
              <a:defRPr/>
            </a:lvl1pPr>
          </a:lstStyle>
          <a:p>
            <a:fld id="{CBB402CB-1359-4F09-844B-B70DBADFABF3}" type="slidenum">
              <a:rPr lang="de-AT" altLang="de-DE"/>
              <a:pPr/>
              <a:t>‹Nr.›</a:t>
            </a:fld>
            <a:endParaRPr lang="de-AT" altLang="de-DE"/>
          </a:p>
        </p:txBody>
      </p:sp>
    </p:spTree>
    <p:extLst>
      <p:ext uri="{BB962C8B-B14F-4D97-AF65-F5344CB8AC3E}">
        <p14:creationId xmlns:p14="http://schemas.microsoft.com/office/powerpoint/2010/main" val="53252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46EE4C28-EC79-2250-A237-4FD5D674B866}"/>
              </a:ext>
            </a:extLst>
          </p:cNvPr>
          <p:cNvSpPr>
            <a:spLocks noGrp="1"/>
          </p:cNvSpPr>
          <p:nvPr>
            <p:ph type="dt" sz="half" idx="10"/>
          </p:nvPr>
        </p:nvSpPr>
        <p:spPr/>
        <p:txBody>
          <a:bodyPr/>
          <a:lstStyle>
            <a:lvl1pPr>
              <a:defRPr/>
            </a:lvl1pPr>
          </a:lstStyle>
          <a:p>
            <a:pPr>
              <a:defRPr/>
            </a:pPr>
            <a:fld id="{F66370EB-74F7-47AD-837B-64B5C5D7580F}" type="datetimeFigureOut">
              <a:rPr lang="de-AT"/>
              <a:pPr>
                <a:defRPr/>
              </a:pPr>
              <a:t>03.01.2026</a:t>
            </a:fld>
            <a:endParaRPr lang="de-AT" dirty="0"/>
          </a:p>
        </p:txBody>
      </p:sp>
      <p:sp>
        <p:nvSpPr>
          <p:cNvPr id="5" name="Fußzeilenplatzhalter 4">
            <a:extLst>
              <a:ext uri="{FF2B5EF4-FFF2-40B4-BE49-F238E27FC236}">
                <a16:creationId xmlns:a16="http://schemas.microsoft.com/office/drawing/2014/main" id="{D86671B8-E54F-639E-2705-3F61211FA612}"/>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74AEE47-1BF0-4D5B-1258-F31258AF0CD9}"/>
              </a:ext>
            </a:extLst>
          </p:cNvPr>
          <p:cNvSpPr>
            <a:spLocks noGrp="1"/>
          </p:cNvSpPr>
          <p:nvPr>
            <p:ph type="sldNum" sz="quarter" idx="12"/>
          </p:nvPr>
        </p:nvSpPr>
        <p:spPr/>
        <p:txBody>
          <a:bodyPr/>
          <a:lstStyle>
            <a:lvl1pPr>
              <a:defRPr/>
            </a:lvl1pPr>
          </a:lstStyle>
          <a:p>
            <a:fld id="{15DEADE7-572A-491A-9F07-70730ED9AF2E}" type="slidenum">
              <a:rPr lang="de-AT" altLang="de-DE"/>
              <a:pPr/>
              <a:t>‹Nr.›</a:t>
            </a:fld>
            <a:endParaRPr lang="de-AT" altLang="de-DE"/>
          </a:p>
        </p:txBody>
      </p:sp>
    </p:spTree>
    <p:extLst>
      <p:ext uri="{BB962C8B-B14F-4D97-AF65-F5344CB8AC3E}">
        <p14:creationId xmlns:p14="http://schemas.microsoft.com/office/powerpoint/2010/main" val="1329892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2505BFC2-20E3-1302-090D-DE7DA593664D}"/>
              </a:ext>
            </a:extLst>
          </p:cNvPr>
          <p:cNvSpPr>
            <a:spLocks noGrp="1"/>
          </p:cNvSpPr>
          <p:nvPr>
            <p:ph type="dt" sz="half" idx="10"/>
          </p:nvPr>
        </p:nvSpPr>
        <p:spPr/>
        <p:txBody>
          <a:bodyPr/>
          <a:lstStyle>
            <a:lvl1pPr>
              <a:defRPr/>
            </a:lvl1pPr>
          </a:lstStyle>
          <a:p>
            <a:pPr>
              <a:defRPr/>
            </a:pPr>
            <a:fld id="{C1E16136-D00D-4758-9F9B-5ED291E85549}" type="datetimeFigureOut">
              <a:rPr lang="de-AT"/>
              <a:pPr>
                <a:defRPr/>
              </a:pPr>
              <a:t>03.01.2026</a:t>
            </a:fld>
            <a:endParaRPr lang="de-AT" dirty="0"/>
          </a:p>
        </p:txBody>
      </p:sp>
      <p:sp>
        <p:nvSpPr>
          <p:cNvPr id="5" name="Fußzeilenplatzhalter 4">
            <a:extLst>
              <a:ext uri="{FF2B5EF4-FFF2-40B4-BE49-F238E27FC236}">
                <a16:creationId xmlns:a16="http://schemas.microsoft.com/office/drawing/2014/main" id="{F3F1081B-075D-C348-0D2B-F6DAF443B332}"/>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98EE485-EEAC-EE6B-17C8-95CA6A9DAEE7}"/>
              </a:ext>
            </a:extLst>
          </p:cNvPr>
          <p:cNvSpPr>
            <a:spLocks noGrp="1"/>
          </p:cNvSpPr>
          <p:nvPr>
            <p:ph type="sldNum" sz="quarter" idx="12"/>
          </p:nvPr>
        </p:nvSpPr>
        <p:spPr/>
        <p:txBody>
          <a:bodyPr/>
          <a:lstStyle>
            <a:lvl1pPr>
              <a:defRPr/>
            </a:lvl1pPr>
          </a:lstStyle>
          <a:p>
            <a:fld id="{40FE4D53-9CD8-469F-89DE-00797E38AB22}" type="slidenum">
              <a:rPr lang="de-AT" altLang="de-DE"/>
              <a:pPr/>
              <a:t>‹Nr.›</a:t>
            </a:fld>
            <a:endParaRPr lang="de-AT" altLang="de-DE"/>
          </a:p>
        </p:txBody>
      </p:sp>
    </p:spTree>
    <p:extLst>
      <p:ext uri="{BB962C8B-B14F-4D97-AF65-F5344CB8AC3E}">
        <p14:creationId xmlns:p14="http://schemas.microsoft.com/office/powerpoint/2010/main" val="1628559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A2543733-8D30-B70C-6616-F51D7F552095}"/>
              </a:ext>
            </a:extLst>
          </p:cNvPr>
          <p:cNvSpPr>
            <a:spLocks noGrp="1"/>
          </p:cNvSpPr>
          <p:nvPr>
            <p:ph type="dt" sz="half" idx="10"/>
          </p:nvPr>
        </p:nvSpPr>
        <p:spPr/>
        <p:txBody>
          <a:bodyPr/>
          <a:lstStyle>
            <a:lvl1pPr>
              <a:defRPr/>
            </a:lvl1pPr>
          </a:lstStyle>
          <a:p>
            <a:pPr>
              <a:defRPr/>
            </a:pPr>
            <a:fld id="{9C9F406E-55E8-4DF0-A9F0-A619E762F704}" type="datetimeFigureOut">
              <a:rPr lang="de-AT"/>
              <a:pPr>
                <a:defRPr/>
              </a:pPr>
              <a:t>03.01.2026</a:t>
            </a:fld>
            <a:endParaRPr lang="de-AT" dirty="0"/>
          </a:p>
        </p:txBody>
      </p:sp>
      <p:sp>
        <p:nvSpPr>
          <p:cNvPr id="5" name="Fußzeilenplatzhalter 4">
            <a:extLst>
              <a:ext uri="{FF2B5EF4-FFF2-40B4-BE49-F238E27FC236}">
                <a16:creationId xmlns:a16="http://schemas.microsoft.com/office/drawing/2014/main" id="{10C4E6E1-7363-6CA6-B2B0-35B4D2928AC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0DBC333-7A48-F3BE-82BA-1240556048DC}"/>
              </a:ext>
            </a:extLst>
          </p:cNvPr>
          <p:cNvSpPr>
            <a:spLocks noGrp="1"/>
          </p:cNvSpPr>
          <p:nvPr>
            <p:ph type="sldNum" sz="quarter" idx="12"/>
          </p:nvPr>
        </p:nvSpPr>
        <p:spPr/>
        <p:txBody>
          <a:bodyPr/>
          <a:lstStyle>
            <a:lvl1pPr>
              <a:defRPr/>
            </a:lvl1pPr>
          </a:lstStyle>
          <a:p>
            <a:fld id="{CDAA0F92-33EC-413E-8F09-5C71FE4E98F5}" type="slidenum">
              <a:rPr lang="de-AT" altLang="de-DE"/>
              <a:pPr/>
              <a:t>‹Nr.›</a:t>
            </a:fld>
            <a:endParaRPr lang="de-AT" altLang="de-DE"/>
          </a:p>
        </p:txBody>
      </p:sp>
    </p:spTree>
    <p:extLst>
      <p:ext uri="{BB962C8B-B14F-4D97-AF65-F5344CB8AC3E}">
        <p14:creationId xmlns:p14="http://schemas.microsoft.com/office/powerpoint/2010/main" val="2776229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D17118C7-E482-6549-9494-500A107B8FFB}"/>
              </a:ext>
            </a:extLst>
          </p:cNvPr>
          <p:cNvSpPr>
            <a:spLocks noGrp="1"/>
          </p:cNvSpPr>
          <p:nvPr>
            <p:ph type="dt" sz="half" idx="10"/>
          </p:nvPr>
        </p:nvSpPr>
        <p:spPr/>
        <p:txBody>
          <a:bodyPr/>
          <a:lstStyle>
            <a:lvl1pPr>
              <a:defRPr/>
            </a:lvl1pPr>
          </a:lstStyle>
          <a:p>
            <a:pPr>
              <a:defRPr/>
            </a:pPr>
            <a:fld id="{BFE17375-7A69-446F-8998-A4E3B60BEBDE}" type="datetimeFigureOut">
              <a:rPr lang="de-AT"/>
              <a:pPr>
                <a:defRPr/>
              </a:pPr>
              <a:t>03.01.2026</a:t>
            </a:fld>
            <a:endParaRPr lang="de-AT" dirty="0"/>
          </a:p>
        </p:txBody>
      </p:sp>
      <p:sp>
        <p:nvSpPr>
          <p:cNvPr id="6" name="Fußzeilenplatzhalter 4">
            <a:extLst>
              <a:ext uri="{FF2B5EF4-FFF2-40B4-BE49-F238E27FC236}">
                <a16:creationId xmlns:a16="http://schemas.microsoft.com/office/drawing/2014/main" id="{A2BEE4A7-25C4-4E78-4755-BFB31870AAC1}"/>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FED34B0A-9D99-6726-8AFE-A75E8CA18D6D}"/>
              </a:ext>
            </a:extLst>
          </p:cNvPr>
          <p:cNvSpPr>
            <a:spLocks noGrp="1"/>
          </p:cNvSpPr>
          <p:nvPr>
            <p:ph type="sldNum" sz="quarter" idx="12"/>
          </p:nvPr>
        </p:nvSpPr>
        <p:spPr/>
        <p:txBody>
          <a:bodyPr/>
          <a:lstStyle>
            <a:lvl1pPr>
              <a:defRPr/>
            </a:lvl1pPr>
          </a:lstStyle>
          <a:p>
            <a:fld id="{F802BC67-D4D0-43CD-925E-66875698CE34}" type="slidenum">
              <a:rPr lang="de-AT" altLang="de-DE"/>
              <a:pPr/>
              <a:t>‹Nr.›</a:t>
            </a:fld>
            <a:endParaRPr lang="de-AT" altLang="de-DE"/>
          </a:p>
        </p:txBody>
      </p:sp>
    </p:spTree>
    <p:extLst>
      <p:ext uri="{BB962C8B-B14F-4D97-AF65-F5344CB8AC3E}">
        <p14:creationId xmlns:p14="http://schemas.microsoft.com/office/powerpoint/2010/main" val="1677765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19A3FE4-861E-ECE3-C476-32BF0A4B5DD1}"/>
              </a:ext>
            </a:extLst>
          </p:cNvPr>
          <p:cNvSpPr>
            <a:spLocks noGrp="1"/>
          </p:cNvSpPr>
          <p:nvPr>
            <p:ph type="dt" sz="half" idx="10"/>
          </p:nvPr>
        </p:nvSpPr>
        <p:spPr/>
        <p:txBody>
          <a:bodyPr/>
          <a:lstStyle>
            <a:lvl1pPr>
              <a:defRPr/>
            </a:lvl1pPr>
          </a:lstStyle>
          <a:p>
            <a:pPr>
              <a:defRPr/>
            </a:pPr>
            <a:fld id="{7A751976-02B7-48CC-AF95-837589D5BBAF}" type="datetimeFigureOut">
              <a:rPr lang="de-AT"/>
              <a:pPr>
                <a:defRPr/>
              </a:pPr>
              <a:t>03.01.2026</a:t>
            </a:fld>
            <a:endParaRPr lang="de-AT" dirty="0"/>
          </a:p>
        </p:txBody>
      </p:sp>
      <p:sp>
        <p:nvSpPr>
          <p:cNvPr id="8" name="Fußzeilenplatzhalter 4">
            <a:extLst>
              <a:ext uri="{FF2B5EF4-FFF2-40B4-BE49-F238E27FC236}">
                <a16:creationId xmlns:a16="http://schemas.microsoft.com/office/drawing/2014/main" id="{5B3A6091-84D2-34BC-832B-332D3917FB77}"/>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1CE6F1F0-AF9B-8567-E0D8-65726585646C}"/>
              </a:ext>
            </a:extLst>
          </p:cNvPr>
          <p:cNvSpPr>
            <a:spLocks noGrp="1"/>
          </p:cNvSpPr>
          <p:nvPr>
            <p:ph type="sldNum" sz="quarter" idx="12"/>
          </p:nvPr>
        </p:nvSpPr>
        <p:spPr/>
        <p:txBody>
          <a:bodyPr/>
          <a:lstStyle>
            <a:lvl1pPr>
              <a:defRPr/>
            </a:lvl1pPr>
          </a:lstStyle>
          <a:p>
            <a:fld id="{FC054FD7-7DB7-4771-8C10-0AA46E614D4F}" type="slidenum">
              <a:rPr lang="de-AT" altLang="de-DE"/>
              <a:pPr/>
              <a:t>‹Nr.›</a:t>
            </a:fld>
            <a:endParaRPr lang="de-AT" altLang="de-DE"/>
          </a:p>
        </p:txBody>
      </p:sp>
    </p:spTree>
    <p:extLst>
      <p:ext uri="{BB962C8B-B14F-4D97-AF65-F5344CB8AC3E}">
        <p14:creationId xmlns:p14="http://schemas.microsoft.com/office/powerpoint/2010/main" val="607011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34587C22-91E8-ACE7-086F-F24D0388415A}"/>
              </a:ext>
            </a:extLst>
          </p:cNvPr>
          <p:cNvSpPr>
            <a:spLocks noGrp="1"/>
          </p:cNvSpPr>
          <p:nvPr>
            <p:ph type="dt" sz="half" idx="10"/>
          </p:nvPr>
        </p:nvSpPr>
        <p:spPr/>
        <p:txBody>
          <a:bodyPr/>
          <a:lstStyle>
            <a:lvl1pPr>
              <a:defRPr/>
            </a:lvl1pPr>
          </a:lstStyle>
          <a:p>
            <a:pPr>
              <a:defRPr/>
            </a:pPr>
            <a:fld id="{EB85236C-0E6C-4233-88DD-3FF9B4296B2E}" type="datetimeFigureOut">
              <a:rPr lang="de-AT"/>
              <a:pPr>
                <a:defRPr/>
              </a:pPr>
              <a:t>03.01.2026</a:t>
            </a:fld>
            <a:endParaRPr lang="de-AT" dirty="0"/>
          </a:p>
        </p:txBody>
      </p:sp>
      <p:sp>
        <p:nvSpPr>
          <p:cNvPr id="4" name="Fußzeilenplatzhalter 4">
            <a:extLst>
              <a:ext uri="{FF2B5EF4-FFF2-40B4-BE49-F238E27FC236}">
                <a16:creationId xmlns:a16="http://schemas.microsoft.com/office/drawing/2014/main" id="{3ED1DE8A-7AD9-167A-3167-C4AC26406773}"/>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CED1D7CD-BD62-38FD-B670-4E237F14CD3A}"/>
              </a:ext>
            </a:extLst>
          </p:cNvPr>
          <p:cNvSpPr>
            <a:spLocks noGrp="1"/>
          </p:cNvSpPr>
          <p:nvPr>
            <p:ph type="sldNum" sz="quarter" idx="12"/>
          </p:nvPr>
        </p:nvSpPr>
        <p:spPr/>
        <p:txBody>
          <a:bodyPr/>
          <a:lstStyle>
            <a:lvl1pPr>
              <a:defRPr/>
            </a:lvl1pPr>
          </a:lstStyle>
          <a:p>
            <a:fld id="{C156A91D-D001-4478-ABB2-D5DABAB038CD}" type="slidenum">
              <a:rPr lang="de-AT" altLang="de-DE"/>
              <a:pPr/>
              <a:t>‹Nr.›</a:t>
            </a:fld>
            <a:endParaRPr lang="de-AT" altLang="de-DE"/>
          </a:p>
        </p:txBody>
      </p:sp>
    </p:spTree>
    <p:extLst>
      <p:ext uri="{BB962C8B-B14F-4D97-AF65-F5344CB8AC3E}">
        <p14:creationId xmlns:p14="http://schemas.microsoft.com/office/powerpoint/2010/main" val="2498812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EAF1E826-65C4-F6FA-EB85-8E7BBDE04B9C}"/>
              </a:ext>
            </a:extLst>
          </p:cNvPr>
          <p:cNvSpPr>
            <a:spLocks noGrp="1"/>
          </p:cNvSpPr>
          <p:nvPr>
            <p:ph type="dt" sz="half" idx="10"/>
          </p:nvPr>
        </p:nvSpPr>
        <p:spPr/>
        <p:txBody>
          <a:bodyPr/>
          <a:lstStyle>
            <a:lvl1pPr>
              <a:defRPr/>
            </a:lvl1pPr>
          </a:lstStyle>
          <a:p>
            <a:pPr>
              <a:defRPr/>
            </a:pPr>
            <a:fld id="{728E451D-371C-421B-9A4F-1FB3F4B3E7F8}" type="datetimeFigureOut">
              <a:rPr lang="de-AT"/>
              <a:pPr>
                <a:defRPr/>
              </a:pPr>
              <a:t>03.01.2026</a:t>
            </a:fld>
            <a:endParaRPr lang="de-AT" dirty="0"/>
          </a:p>
        </p:txBody>
      </p:sp>
      <p:sp>
        <p:nvSpPr>
          <p:cNvPr id="3" name="Fußzeilenplatzhalter 4">
            <a:extLst>
              <a:ext uri="{FF2B5EF4-FFF2-40B4-BE49-F238E27FC236}">
                <a16:creationId xmlns:a16="http://schemas.microsoft.com/office/drawing/2014/main" id="{4DDB9016-28C9-9F59-C677-D600E5607EB1}"/>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3BAC5865-684B-12E1-E7BB-1E5E26AEFDE6}"/>
              </a:ext>
            </a:extLst>
          </p:cNvPr>
          <p:cNvSpPr>
            <a:spLocks noGrp="1"/>
          </p:cNvSpPr>
          <p:nvPr>
            <p:ph type="sldNum" sz="quarter" idx="12"/>
          </p:nvPr>
        </p:nvSpPr>
        <p:spPr/>
        <p:txBody>
          <a:bodyPr/>
          <a:lstStyle>
            <a:lvl1pPr>
              <a:defRPr/>
            </a:lvl1pPr>
          </a:lstStyle>
          <a:p>
            <a:fld id="{CFCAD682-54DA-4245-A25C-FC9F53C48B08}" type="slidenum">
              <a:rPr lang="de-AT" altLang="de-DE"/>
              <a:pPr/>
              <a:t>‹Nr.›</a:t>
            </a:fld>
            <a:endParaRPr lang="de-AT" altLang="de-DE"/>
          </a:p>
        </p:txBody>
      </p:sp>
    </p:spTree>
    <p:extLst>
      <p:ext uri="{BB962C8B-B14F-4D97-AF65-F5344CB8AC3E}">
        <p14:creationId xmlns:p14="http://schemas.microsoft.com/office/powerpoint/2010/main" val="2397098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62CBBC2-243B-E652-7FE9-3A175F969A94}"/>
              </a:ext>
            </a:extLst>
          </p:cNvPr>
          <p:cNvSpPr>
            <a:spLocks noGrp="1"/>
          </p:cNvSpPr>
          <p:nvPr>
            <p:ph type="dt" sz="half" idx="10"/>
          </p:nvPr>
        </p:nvSpPr>
        <p:spPr/>
        <p:txBody>
          <a:bodyPr/>
          <a:lstStyle>
            <a:lvl1pPr>
              <a:defRPr/>
            </a:lvl1pPr>
          </a:lstStyle>
          <a:p>
            <a:pPr>
              <a:defRPr/>
            </a:pPr>
            <a:fld id="{8332D854-1F68-40A3-8DC3-93577F71932A}" type="datetimeFigureOut">
              <a:rPr lang="de-AT"/>
              <a:pPr>
                <a:defRPr/>
              </a:pPr>
              <a:t>03.01.2026</a:t>
            </a:fld>
            <a:endParaRPr lang="de-AT" dirty="0"/>
          </a:p>
        </p:txBody>
      </p:sp>
      <p:sp>
        <p:nvSpPr>
          <p:cNvPr id="6" name="Fußzeilenplatzhalter 4">
            <a:extLst>
              <a:ext uri="{FF2B5EF4-FFF2-40B4-BE49-F238E27FC236}">
                <a16:creationId xmlns:a16="http://schemas.microsoft.com/office/drawing/2014/main" id="{4E00FCC6-8C62-4FE1-9F16-44CD9DDA9CF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2566253F-DE7E-BD02-B326-1B4DB55D753C}"/>
              </a:ext>
            </a:extLst>
          </p:cNvPr>
          <p:cNvSpPr>
            <a:spLocks noGrp="1"/>
          </p:cNvSpPr>
          <p:nvPr>
            <p:ph type="sldNum" sz="quarter" idx="12"/>
          </p:nvPr>
        </p:nvSpPr>
        <p:spPr/>
        <p:txBody>
          <a:bodyPr/>
          <a:lstStyle>
            <a:lvl1pPr>
              <a:defRPr/>
            </a:lvl1pPr>
          </a:lstStyle>
          <a:p>
            <a:fld id="{1181C3F6-4B00-4AD3-ADAA-A4357CE98B5B}" type="slidenum">
              <a:rPr lang="de-AT" altLang="de-DE"/>
              <a:pPr/>
              <a:t>‹Nr.›</a:t>
            </a:fld>
            <a:endParaRPr lang="de-AT" altLang="de-DE"/>
          </a:p>
        </p:txBody>
      </p:sp>
    </p:spTree>
    <p:extLst>
      <p:ext uri="{BB962C8B-B14F-4D97-AF65-F5344CB8AC3E}">
        <p14:creationId xmlns:p14="http://schemas.microsoft.com/office/powerpoint/2010/main" val="411278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dirty="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E5E60DE5-2B2D-4F03-3BED-B912A4BB378B}"/>
              </a:ext>
            </a:extLst>
          </p:cNvPr>
          <p:cNvSpPr>
            <a:spLocks noGrp="1"/>
          </p:cNvSpPr>
          <p:nvPr>
            <p:ph type="dt" sz="half" idx="10"/>
          </p:nvPr>
        </p:nvSpPr>
        <p:spPr/>
        <p:txBody>
          <a:bodyPr/>
          <a:lstStyle>
            <a:lvl1pPr>
              <a:defRPr/>
            </a:lvl1pPr>
          </a:lstStyle>
          <a:p>
            <a:pPr>
              <a:defRPr/>
            </a:pPr>
            <a:fld id="{AEBD3797-99E0-441C-84D0-C6EB5F04D608}" type="datetimeFigureOut">
              <a:rPr lang="de-AT"/>
              <a:pPr>
                <a:defRPr/>
              </a:pPr>
              <a:t>03.01.2026</a:t>
            </a:fld>
            <a:endParaRPr lang="de-AT" dirty="0"/>
          </a:p>
        </p:txBody>
      </p:sp>
      <p:sp>
        <p:nvSpPr>
          <p:cNvPr id="6" name="Fußzeilenplatzhalter 4">
            <a:extLst>
              <a:ext uri="{FF2B5EF4-FFF2-40B4-BE49-F238E27FC236}">
                <a16:creationId xmlns:a16="http://schemas.microsoft.com/office/drawing/2014/main" id="{204F1E32-DD8D-C81A-A002-86DB15C9516A}"/>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0EC67545-356E-1DE0-411D-B5E40B8466DC}"/>
              </a:ext>
            </a:extLst>
          </p:cNvPr>
          <p:cNvSpPr>
            <a:spLocks noGrp="1"/>
          </p:cNvSpPr>
          <p:nvPr>
            <p:ph type="sldNum" sz="quarter" idx="12"/>
          </p:nvPr>
        </p:nvSpPr>
        <p:spPr/>
        <p:txBody>
          <a:bodyPr/>
          <a:lstStyle>
            <a:lvl1pPr>
              <a:defRPr/>
            </a:lvl1pPr>
          </a:lstStyle>
          <a:p>
            <a:fld id="{A65DBA85-51D1-4F4A-B972-032DD837237E}" type="slidenum">
              <a:rPr lang="de-AT" altLang="de-DE"/>
              <a:pPr/>
              <a:t>‹Nr.›</a:t>
            </a:fld>
            <a:endParaRPr lang="de-AT" altLang="de-DE"/>
          </a:p>
        </p:txBody>
      </p:sp>
    </p:spTree>
    <p:extLst>
      <p:ext uri="{BB962C8B-B14F-4D97-AF65-F5344CB8AC3E}">
        <p14:creationId xmlns:p14="http://schemas.microsoft.com/office/powerpoint/2010/main" val="124993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EE3AA5B3-6046-C881-FB47-D96E9D6E84A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94F21D0B-00FF-684B-5F77-C1694C1CD11E}"/>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A6460998-2957-5AC8-0670-90B818EFF8CD}"/>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E9FE4302-6D46-E2C4-9078-5F37A899862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8DC5F93-F2B5-451F-AB90-E0F227D86748}" type="datetimeFigureOut">
              <a:rPr lang="de-AT"/>
              <a:pPr>
                <a:defRPr/>
              </a:pPr>
              <a:t>03.01.2026</a:t>
            </a:fld>
            <a:endParaRPr lang="de-AT" dirty="0"/>
          </a:p>
        </p:txBody>
      </p:sp>
      <p:sp>
        <p:nvSpPr>
          <p:cNvPr id="5" name="Fußzeilenplatzhalter 4">
            <a:extLst>
              <a:ext uri="{FF2B5EF4-FFF2-40B4-BE49-F238E27FC236}">
                <a16:creationId xmlns:a16="http://schemas.microsoft.com/office/drawing/2014/main" id="{14ED1C26-C21B-86CE-5C75-BD56E0D01BB4}"/>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048BE481-8366-AF18-73C3-DAEF02EAA4E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D164FB85-BF7D-47A1-AA16-71138AEACBBC}" type="slidenum">
              <a:rPr lang="de-AT" altLang="de-DE"/>
              <a:pPr/>
              <a:t>‹Nr.›</a:t>
            </a:fld>
            <a:endParaRPr lang="de-AT" altLang="de-DE"/>
          </a:p>
        </p:txBody>
      </p:sp>
      <p:pic>
        <p:nvPicPr>
          <p:cNvPr id="1032" name="Picture 19">
            <a:extLst>
              <a:ext uri="{FF2B5EF4-FFF2-40B4-BE49-F238E27FC236}">
                <a16:creationId xmlns:a16="http://schemas.microsoft.com/office/drawing/2014/main" id="{7799B5C1-AFDC-A48D-8582-689845A89BD5}"/>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B28AD252-98FF-F265-AFA6-FED5C598A4C3}"/>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1EDF7041-577C-81EB-8CDF-A2B972E62420}"/>
              </a:ext>
            </a:extLst>
          </p:cNvPr>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48AD9DD7-2BD3-7643-D2F9-1AA9BD1867F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3EF65FFE-DBA0-9C7E-7A77-2D7A71F32203}"/>
              </a:ext>
            </a:extLst>
          </p:cNvPr>
          <p:cNvSpPr txBox="1">
            <a:spLocks noChangeArrowheads="1"/>
          </p:cNvSpPr>
          <p:nvPr userDrawn="1"/>
        </p:nvSpPr>
        <p:spPr bwMode="auto">
          <a:xfrm>
            <a:off x="1835150" y="-128588"/>
            <a:ext cx="484188" cy="83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235" r:id="rId1"/>
    <p:sldLayoutId id="2147484225" r:id="rId2"/>
    <p:sldLayoutId id="2147484226" r:id="rId3"/>
    <p:sldLayoutId id="2147484227" r:id="rId4"/>
    <p:sldLayoutId id="2147484228" r:id="rId5"/>
    <p:sldLayoutId id="2147484229" r:id="rId6"/>
    <p:sldLayoutId id="2147484230" r:id="rId7"/>
    <p:sldLayoutId id="2147484231" r:id="rId8"/>
    <p:sldLayoutId id="2147484232" r:id="rId9"/>
    <p:sldLayoutId id="2147484233" r:id="rId10"/>
    <p:sldLayoutId id="2147484234"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26.jpeg"/><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29.jpe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Inhaltsplatzhalter 2">
            <a:extLst>
              <a:ext uri="{FF2B5EF4-FFF2-40B4-BE49-F238E27FC236}">
                <a16:creationId xmlns:a16="http://schemas.microsoft.com/office/drawing/2014/main" id="{67670A97-CA92-B072-276E-9BFA2A858994}"/>
              </a:ext>
            </a:extLst>
          </p:cNvPr>
          <p:cNvSpPr>
            <a:spLocks noGrp="1"/>
          </p:cNvSpPr>
          <p:nvPr>
            <p:ph idx="1"/>
          </p:nvPr>
        </p:nvSpPr>
        <p:spPr>
          <a:xfrm>
            <a:off x="827088" y="3068638"/>
            <a:ext cx="8229600" cy="1512490"/>
          </a:xfrm>
        </p:spPr>
        <p:txBody>
          <a:bodyPr/>
          <a:lstStyle/>
          <a:p>
            <a:pPr marL="0" indent="0">
              <a:buFont typeface="Arial" panose="020B0604020202020204" pitchFamily="34" charset="0"/>
              <a:buNone/>
            </a:pPr>
            <a:r>
              <a:rPr altLang="de-DE" dirty="0">
                <a:latin typeface="Arial" panose="020B0604020202020204" pitchFamily="34" charset="0"/>
                <a:cs typeface="Arial" panose="020B0604020202020204" pitchFamily="34" charset="0"/>
              </a:rPr>
              <a:t>			   USA </a:t>
            </a:r>
          </a:p>
          <a:p>
            <a:pPr marL="0" indent="0">
              <a:buFont typeface="Arial" panose="020B0604020202020204" pitchFamily="34" charset="0"/>
              <a:buNone/>
            </a:pPr>
            <a:r>
              <a:rPr altLang="de-DE" dirty="0">
                <a:latin typeface="Arial" panose="020B0604020202020204" pitchFamily="34" charset="0"/>
                <a:cs typeface="Arial" panose="020B0604020202020204" pitchFamily="34" charset="0"/>
              </a:rPr>
              <a:t>		Land der Vielfalt</a:t>
            </a:r>
          </a:p>
          <a:p>
            <a:pPr marL="0" indent="0">
              <a:buFont typeface="Arial" panose="020B0604020202020204" pitchFamily="34" charset="0"/>
              <a:buNone/>
            </a:pPr>
            <a:endParaRPr altLang="de-DE"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a:extLst>
              <a:ext uri="{FF2B5EF4-FFF2-40B4-BE49-F238E27FC236}">
                <a16:creationId xmlns:a16="http://schemas.microsoft.com/office/drawing/2014/main" id="{A028C30B-F872-BF7E-4325-D8E72CFD5C95}"/>
              </a:ext>
            </a:extLst>
          </p:cNvPr>
          <p:cNvSpPr>
            <a:spLocks noGrp="1"/>
          </p:cNvSpPr>
          <p:nvPr>
            <p:ph type="title"/>
          </p:nvPr>
        </p:nvSpPr>
        <p:spPr/>
        <p:txBody>
          <a:bodyPr/>
          <a:lstStyle/>
          <a:p>
            <a:endParaRPr lang="de-AT" altLang="de-DE"/>
          </a:p>
        </p:txBody>
      </p:sp>
      <p:sp>
        <p:nvSpPr>
          <p:cNvPr id="12291" name="Textplatzhalter 3">
            <a:extLst>
              <a:ext uri="{FF2B5EF4-FFF2-40B4-BE49-F238E27FC236}">
                <a16:creationId xmlns:a16="http://schemas.microsoft.com/office/drawing/2014/main" id="{3E4733C4-5ADE-56C8-BBB6-3E4014CF2DAB}"/>
              </a:ext>
            </a:extLst>
          </p:cNvPr>
          <p:cNvSpPr>
            <a:spLocks noGrp="1"/>
          </p:cNvSpPr>
          <p:nvPr>
            <p:ph type="body" sz="half" idx="2"/>
          </p:nvPr>
        </p:nvSpPr>
        <p:spPr>
          <a:xfrm>
            <a:off x="611188" y="5661025"/>
            <a:ext cx="7993062" cy="935038"/>
          </a:xfrm>
        </p:spPr>
        <p:txBody>
          <a:bodyPr/>
          <a:lstStyle/>
          <a:p>
            <a:r>
              <a:rPr altLang="de-DE" b="0">
                <a:latin typeface="Arial" panose="020B0604020202020204" pitchFamily="34" charset="0"/>
                <a:cs typeface="Arial" panose="020B0604020202020204" pitchFamily="34" charset="0"/>
              </a:rPr>
              <a:t>Eine einzigartige Naturlandschaft bietet der knapp 9 000 km² große </a:t>
            </a:r>
            <a:r>
              <a:rPr altLang="de-DE">
                <a:latin typeface="Arial" panose="020B0604020202020204" pitchFamily="34" charset="0"/>
                <a:cs typeface="Arial" panose="020B0604020202020204" pitchFamily="34" charset="0"/>
              </a:rPr>
              <a:t>Yellowstone Nationalpark </a:t>
            </a:r>
            <a:r>
              <a:rPr altLang="de-DE" b="0">
                <a:latin typeface="Arial" panose="020B0604020202020204" pitchFamily="34" charset="0"/>
                <a:cs typeface="Arial" panose="020B0604020202020204" pitchFamily="34" charset="0"/>
              </a:rPr>
              <a:t>im Bundesstaat Wyoming. Er liegt über der Magmakammer eines Vulkans. Deshalb gibt es hier heiße Quellen und Geysire. Die bunte Färbung kommt von den Algen und Bakterien im Wasser. </a:t>
            </a:r>
          </a:p>
        </p:txBody>
      </p:sp>
      <p:pic>
        <p:nvPicPr>
          <p:cNvPr id="12292" name="Picture 3">
            <a:extLst>
              <a:ext uri="{FF2B5EF4-FFF2-40B4-BE49-F238E27FC236}">
                <a16:creationId xmlns:a16="http://schemas.microsoft.com/office/drawing/2014/main" id="{F8888E6E-3FDF-A8EA-6C0D-E5CBCC88C1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3818"/>
          <a:stretch>
            <a:fillRect/>
          </a:stretch>
        </p:blipFill>
        <p:spPr bwMode="auto">
          <a:xfrm>
            <a:off x="741363" y="714375"/>
            <a:ext cx="7791450" cy="4897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a:extLst>
              <a:ext uri="{FF2B5EF4-FFF2-40B4-BE49-F238E27FC236}">
                <a16:creationId xmlns:a16="http://schemas.microsoft.com/office/drawing/2014/main" id="{DFCB15EA-9A37-D366-DDB9-784A13E97963}"/>
              </a:ext>
            </a:extLst>
          </p:cNvPr>
          <p:cNvSpPr>
            <a:spLocks noGrp="1"/>
          </p:cNvSpPr>
          <p:nvPr>
            <p:ph type="title"/>
          </p:nvPr>
        </p:nvSpPr>
        <p:spPr/>
        <p:txBody>
          <a:bodyPr/>
          <a:lstStyle/>
          <a:p>
            <a:endParaRPr lang="de-AT" altLang="de-DE"/>
          </a:p>
        </p:txBody>
      </p:sp>
      <p:sp>
        <p:nvSpPr>
          <p:cNvPr id="13315" name="Textplatzhalter 3">
            <a:extLst>
              <a:ext uri="{FF2B5EF4-FFF2-40B4-BE49-F238E27FC236}">
                <a16:creationId xmlns:a16="http://schemas.microsoft.com/office/drawing/2014/main" id="{90457F6B-D74D-DF25-BABA-009B98C436DD}"/>
              </a:ext>
            </a:extLst>
          </p:cNvPr>
          <p:cNvSpPr>
            <a:spLocks noGrp="1"/>
          </p:cNvSpPr>
          <p:nvPr>
            <p:ph type="body" sz="half" idx="2"/>
          </p:nvPr>
        </p:nvSpPr>
        <p:spPr>
          <a:xfrm>
            <a:off x="611188" y="5788025"/>
            <a:ext cx="8064500" cy="736600"/>
          </a:xfrm>
        </p:spPr>
        <p:txBody>
          <a:bodyPr/>
          <a:lstStyle/>
          <a:p>
            <a:r>
              <a:rPr altLang="de-DE" b="0">
                <a:latin typeface="Arial" panose="020B0604020202020204" pitchFamily="34" charset="0"/>
                <a:cs typeface="Arial" panose="020B0604020202020204" pitchFamily="34" charset="0"/>
              </a:rPr>
              <a:t>Im Bundesstaat New Mexico befindet sich eine </a:t>
            </a:r>
            <a:r>
              <a:rPr altLang="de-DE">
                <a:latin typeface="Arial" panose="020B0604020202020204" pitchFamily="34" charset="0"/>
                <a:cs typeface="Arial" panose="020B0604020202020204" pitchFamily="34" charset="0"/>
              </a:rPr>
              <a:t>Gipswüste</a:t>
            </a:r>
            <a:r>
              <a:rPr altLang="de-DE" b="0">
                <a:latin typeface="Arial" panose="020B0604020202020204" pitchFamily="34" charset="0"/>
                <a:cs typeface="Arial" panose="020B0604020202020204" pitchFamily="34" charset="0"/>
              </a:rPr>
              <a:t>, auch </a:t>
            </a:r>
            <a:r>
              <a:rPr altLang="de-DE">
                <a:latin typeface="Arial" panose="020B0604020202020204" pitchFamily="34" charset="0"/>
                <a:cs typeface="Arial" panose="020B0604020202020204" pitchFamily="34" charset="0"/>
              </a:rPr>
              <a:t>White Sands </a:t>
            </a:r>
            <a:r>
              <a:rPr altLang="de-DE" b="0">
                <a:latin typeface="Arial" panose="020B0604020202020204" pitchFamily="34" charset="0"/>
                <a:cs typeface="Arial" panose="020B0604020202020204" pitchFamily="34" charset="0"/>
              </a:rPr>
              <a:t>genannt. Regen löst den Gips aus den umliegenden Bergen und sammelt sich im Lake Lucero. Trocknet der See aus, bleiben Gipskristalle zurück. Hier ist auch ein Raketen-Testgelände der US-Armee.</a:t>
            </a:r>
          </a:p>
        </p:txBody>
      </p:sp>
      <p:pic>
        <p:nvPicPr>
          <p:cNvPr id="13316" name="Picture 3" descr="I:\xxx-transfer\SWA\uw4 Bildergalerien\USA Bildervorrat\Bilder USA Christiane Schütz\Landschaften\gips2.JPG">
            <a:extLst>
              <a:ext uri="{FF2B5EF4-FFF2-40B4-BE49-F238E27FC236}">
                <a16:creationId xmlns:a16="http://schemas.microsoft.com/office/drawing/2014/main" id="{5C445022-D871-E350-DC5F-F5B0D17E1B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6270"/>
          <a:stretch>
            <a:fillRect/>
          </a:stretch>
        </p:blipFill>
        <p:spPr bwMode="auto">
          <a:xfrm>
            <a:off x="684213" y="817563"/>
            <a:ext cx="7920037" cy="485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a:extLst>
              <a:ext uri="{FF2B5EF4-FFF2-40B4-BE49-F238E27FC236}">
                <a16:creationId xmlns:a16="http://schemas.microsoft.com/office/drawing/2014/main" id="{FE3AB99F-A591-7B7F-2AF4-0B3B4731C615}"/>
              </a:ext>
            </a:extLst>
          </p:cNvPr>
          <p:cNvSpPr>
            <a:spLocks noGrp="1"/>
          </p:cNvSpPr>
          <p:nvPr>
            <p:ph type="title"/>
          </p:nvPr>
        </p:nvSpPr>
        <p:spPr/>
        <p:txBody>
          <a:bodyPr/>
          <a:lstStyle/>
          <a:p>
            <a:endParaRPr lang="de-AT" altLang="de-DE"/>
          </a:p>
        </p:txBody>
      </p:sp>
      <p:sp>
        <p:nvSpPr>
          <p:cNvPr id="14339" name="Textplatzhalter 3">
            <a:extLst>
              <a:ext uri="{FF2B5EF4-FFF2-40B4-BE49-F238E27FC236}">
                <a16:creationId xmlns:a16="http://schemas.microsoft.com/office/drawing/2014/main" id="{45A160A3-FBC6-B153-2F6C-B92F659EAA43}"/>
              </a:ext>
            </a:extLst>
          </p:cNvPr>
          <p:cNvSpPr>
            <a:spLocks noGrp="1"/>
          </p:cNvSpPr>
          <p:nvPr>
            <p:ph type="body" sz="half" idx="2"/>
          </p:nvPr>
        </p:nvSpPr>
        <p:spPr>
          <a:xfrm>
            <a:off x="673100" y="5876925"/>
            <a:ext cx="8002588" cy="668338"/>
          </a:xfrm>
        </p:spPr>
        <p:txBody>
          <a:bodyPr/>
          <a:lstStyle/>
          <a:p>
            <a:r>
              <a:rPr altLang="de-DE" dirty="0">
                <a:latin typeface="Arial" panose="020B0604020202020204" pitchFamily="34" charset="0"/>
                <a:cs typeface="Arial" panose="020B0604020202020204" pitchFamily="34" charset="0"/>
              </a:rPr>
              <a:t>Chicago </a:t>
            </a:r>
            <a:r>
              <a:rPr altLang="de-DE" b="0" dirty="0">
                <a:latin typeface="Arial" panose="020B0604020202020204" pitchFamily="34" charset="0"/>
                <a:cs typeface="Arial" panose="020B0604020202020204" pitchFamily="34" charset="0"/>
              </a:rPr>
              <a:t>liegt im Bundesstaat Illinois. Dort findet alljährlich am 17. März eine Parade anlässlich des St. Patricks Day statt. Zu dem Fest des irischen Heiligen Patrick wird der </a:t>
            </a:r>
            <a:r>
              <a:rPr altLang="de-DE" dirty="0">
                <a:latin typeface="Arial" panose="020B0604020202020204" pitchFamily="34" charset="0"/>
                <a:cs typeface="Arial" panose="020B0604020202020204" pitchFamily="34" charset="0"/>
              </a:rPr>
              <a:t>Chicago River </a:t>
            </a:r>
            <a:r>
              <a:rPr altLang="de-DE" b="0" dirty="0">
                <a:latin typeface="Arial" panose="020B0604020202020204" pitchFamily="34" charset="0"/>
                <a:cs typeface="Arial" panose="020B0604020202020204" pitchFamily="34" charset="0"/>
              </a:rPr>
              <a:t>grün eingefärbt. Im 19. Jahrhundert wanderten viele Menschen aus Irland in die USA ein.</a:t>
            </a:r>
          </a:p>
        </p:txBody>
      </p:sp>
      <p:pic>
        <p:nvPicPr>
          <p:cNvPr id="14340" name="Grafik 10">
            <a:extLst>
              <a:ext uri="{FF2B5EF4-FFF2-40B4-BE49-F238E27FC236}">
                <a16:creationId xmlns:a16="http://schemas.microsoft.com/office/drawing/2014/main" id="{9B8BE222-9C92-E275-5EE8-2EDB6D9469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4901" t="19495" r="14906" b="21159"/>
          <a:stretch>
            <a:fillRect/>
          </a:stretch>
        </p:blipFill>
        <p:spPr bwMode="auto">
          <a:xfrm>
            <a:off x="812800" y="714375"/>
            <a:ext cx="7791450" cy="509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a:extLst>
              <a:ext uri="{FF2B5EF4-FFF2-40B4-BE49-F238E27FC236}">
                <a16:creationId xmlns:a16="http://schemas.microsoft.com/office/drawing/2014/main" id="{EE6A134F-D563-FE49-FAAE-738AE4AE55B1}"/>
              </a:ext>
            </a:extLst>
          </p:cNvPr>
          <p:cNvSpPr>
            <a:spLocks noGrp="1"/>
          </p:cNvSpPr>
          <p:nvPr>
            <p:ph type="title"/>
          </p:nvPr>
        </p:nvSpPr>
        <p:spPr/>
        <p:txBody>
          <a:bodyPr/>
          <a:lstStyle/>
          <a:p>
            <a:endParaRPr lang="de-AT" altLang="de-DE"/>
          </a:p>
        </p:txBody>
      </p:sp>
      <p:sp>
        <p:nvSpPr>
          <p:cNvPr id="15363" name="Textplatzhalter 3">
            <a:extLst>
              <a:ext uri="{FF2B5EF4-FFF2-40B4-BE49-F238E27FC236}">
                <a16:creationId xmlns:a16="http://schemas.microsoft.com/office/drawing/2014/main" id="{EB1AA4C3-CB82-B3E5-E9F6-4027614B665E}"/>
              </a:ext>
            </a:extLst>
          </p:cNvPr>
          <p:cNvSpPr>
            <a:spLocks noGrp="1"/>
          </p:cNvSpPr>
          <p:nvPr>
            <p:ph type="body" sz="half" idx="2"/>
          </p:nvPr>
        </p:nvSpPr>
        <p:spPr>
          <a:xfrm>
            <a:off x="611188" y="5789613"/>
            <a:ext cx="7993062" cy="808037"/>
          </a:xfrm>
        </p:spPr>
        <p:txBody>
          <a:bodyPr/>
          <a:lstStyle/>
          <a:p>
            <a:r>
              <a:rPr altLang="de-DE" dirty="0">
                <a:latin typeface="Arial" panose="020B0604020202020204" pitchFamily="34" charset="0"/>
                <a:cs typeface="Arial" panose="020B0604020202020204" pitchFamily="34" charset="0"/>
              </a:rPr>
              <a:t>New York City </a:t>
            </a:r>
            <a:r>
              <a:rPr altLang="de-DE" b="0" dirty="0">
                <a:latin typeface="Arial" panose="020B0604020202020204" pitchFamily="34" charset="0"/>
                <a:cs typeface="Arial" panose="020B0604020202020204" pitchFamily="34" charset="0"/>
              </a:rPr>
              <a:t>liegt an der Ostküste der Vereinigten Staaten. Es ist die bevölkerungsreichste Stadt der USA. New York besteht aus 5 Stadtteilen: Bronx, Brooklyn, Manhattan, Queens und </a:t>
            </a:r>
            <a:r>
              <a:rPr altLang="de-DE" b="0" dirty="0" err="1">
                <a:latin typeface="Arial" panose="020B0604020202020204" pitchFamily="34" charset="0"/>
                <a:cs typeface="Arial" panose="020B0604020202020204" pitchFamily="34" charset="0"/>
              </a:rPr>
              <a:t>Staten</a:t>
            </a:r>
            <a:r>
              <a:rPr altLang="de-DE" b="0" dirty="0">
                <a:latin typeface="Arial" panose="020B0604020202020204" pitchFamily="34" charset="0"/>
                <a:cs typeface="Arial" panose="020B0604020202020204" pitchFamily="34" charset="0"/>
              </a:rPr>
              <a:t> Island. Das Zentrum, Manhattan, ist das wirtschaftliche Zentrum und Finanzzentrum von New York.</a:t>
            </a:r>
          </a:p>
        </p:txBody>
      </p:sp>
      <p:pic>
        <p:nvPicPr>
          <p:cNvPr id="15364" name="Grafik 17">
            <a:extLst>
              <a:ext uri="{FF2B5EF4-FFF2-40B4-BE49-F238E27FC236}">
                <a16:creationId xmlns:a16="http://schemas.microsoft.com/office/drawing/2014/main" id="{00B29622-AB60-1A6D-394C-6E6D268E24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732" t="35806" r="55135" b="27896"/>
          <a:stretch>
            <a:fillRect/>
          </a:stretch>
        </p:blipFill>
        <p:spPr bwMode="auto">
          <a:xfrm>
            <a:off x="684213" y="754063"/>
            <a:ext cx="7783512"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a:extLst>
              <a:ext uri="{FF2B5EF4-FFF2-40B4-BE49-F238E27FC236}">
                <a16:creationId xmlns:a16="http://schemas.microsoft.com/office/drawing/2014/main" id="{8C1DE4C7-C2BA-5BE1-72D5-A6123B3493F7}"/>
              </a:ext>
            </a:extLst>
          </p:cNvPr>
          <p:cNvSpPr>
            <a:spLocks noGrp="1"/>
          </p:cNvSpPr>
          <p:nvPr>
            <p:ph type="title"/>
          </p:nvPr>
        </p:nvSpPr>
        <p:spPr/>
        <p:txBody>
          <a:bodyPr/>
          <a:lstStyle/>
          <a:p>
            <a:endParaRPr lang="de-AT" altLang="de-DE"/>
          </a:p>
        </p:txBody>
      </p:sp>
      <p:sp>
        <p:nvSpPr>
          <p:cNvPr id="16387" name="Textplatzhalter 3">
            <a:extLst>
              <a:ext uri="{FF2B5EF4-FFF2-40B4-BE49-F238E27FC236}">
                <a16:creationId xmlns:a16="http://schemas.microsoft.com/office/drawing/2014/main" id="{D3EDDD31-EB82-0CAE-0F53-23FF87E2126F}"/>
              </a:ext>
            </a:extLst>
          </p:cNvPr>
          <p:cNvSpPr>
            <a:spLocks noGrp="1"/>
          </p:cNvSpPr>
          <p:nvPr>
            <p:ph type="body" sz="half" idx="2"/>
          </p:nvPr>
        </p:nvSpPr>
        <p:spPr>
          <a:xfrm>
            <a:off x="684213" y="5792788"/>
            <a:ext cx="7848600" cy="804862"/>
          </a:xfrm>
        </p:spPr>
        <p:txBody>
          <a:bodyPr/>
          <a:lstStyle/>
          <a:p>
            <a:r>
              <a:rPr altLang="de-DE" b="0" dirty="0">
                <a:latin typeface="Arial" panose="020B0604020202020204" pitchFamily="34" charset="0"/>
                <a:cs typeface="Arial" panose="020B0604020202020204" pitchFamily="34" charset="0"/>
              </a:rPr>
              <a:t>Das </a:t>
            </a:r>
            <a:r>
              <a:rPr altLang="de-DE" dirty="0">
                <a:latin typeface="Arial" panose="020B0604020202020204" pitchFamily="34" charset="0"/>
                <a:cs typeface="Arial" panose="020B0604020202020204" pitchFamily="34" charset="0"/>
              </a:rPr>
              <a:t>Weiße Haus</a:t>
            </a:r>
            <a:r>
              <a:rPr altLang="de-DE" b="0" dirty="0">
                <a:latin typeface="Arial" panose="020B0604020202020204" pitchFamily="34" charset="0"/>
                <a:cs typeface="Arial" panose="020B0604020202020204" pitchFamily="34" charset="0"/>
              </a:rPr>
              <a:t> in Washington D.C. ist Wohnsitz sowie auch Regierungssitz des amerikanischen Präsidenten. Es hat 132 Zimmer sowie 35 Badezimmer. John Adams, zweiter amtierender Präsident der Vereinigten Staaten war der Erste, der das Weiße Haus bewohnte.</a:t>
            </a:r>
          </a:p>
        </p:txBody>
      </p:sp>
      <p:pic>
        <p:nvPicPr>
          <p:cNvPr id="16388" name="Grafik 4">
            <a:extLst>
              <a:ext uri="{FF2B5EF4-FFF2-40B4-BE49-F238E27FC236}">
                <a16:creationId xmlns:a16="http://schemas.microsoft.com/office/drawing/2014/main" id="{7E0434D2-E5BE-18B5-C57D-D5E01AE55B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774" t="25505" r="54475" b="15295"/>
          <a:stretch>
            <a:fillRect/>
          </a:stretch>
        </p:blipFill>
        <p:spPr bwMode="auto">
          <a:xfrm>
            <a:off x="731838" y="836613"/>
            <a:ext cx="787400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a:extLst>
              <a:ext uri="{FF2B5EF4-FFF2-40B4-BE49-F238E27FC236}">
                <a16:creationId xmlns:a16="http://schemas.microsoft.com/office/drawing/2014/main" id="{F2601E5C-779C-2020-F011-545463B1351E}"/>
              </a:ext>
            </a:extLst>
          </p:cNvPr>
          <p:cNvSpPr>
            <a:spLocks noGrp="1"/>
          </p:cNvSpPr>
          <p:nvPr>
            <p:ph type="title"/>
          </p:nvPr>
        </p:nvSpPr>
        <p:spPr/>
        <p:txBody>
          <a:bodyPr/>
          <a:lstStyle/>
          <a:p>
            <a:endParaRPr lang="de-AT" altLang="de-DE"/>
          </a:p>
        </p:txBody>
      </p:sp>
      <p:sp>
        <p:nvSpPr>
          <p:cNvPr id="17411" name="Textplatzhalter 3">
            <a:extLst>
              <a:ext uri="{FF2B5EF4-FFF2-40B4-BE49-F238E27FC236}">
                <a16:creationId xmlns:a16="http://schemas.microsoft.com/office/drawing/2014/main" id="{CF9D656A-5BE2-BD40-AA82-4A3886F1F70C}"/>
              </a:ext>
            </a:extLst>
          </p:cNvPr>
          <p:cNvSpPr>
            <a:spLocks noGrp="1"/>
          </p:cNvSpPr>
          <p:nvPr>
            <p:ph type="body" sz="half" idx="2"/>
          </p:nvPr>
        </p:nvSpPr>
        <p:spPr>
          <a:xfrm>
            <a:off x="684213" y="5718175"/>
            <a:ext cx="8064500" cy="804863"/>
          </a:xfrm>
        </p:spPr>
        <p:txBody>
          <a:bodyPr/>
          <a:lstStyle/>
          <a:p>
            <a:r>
              <a:rPr altLang="de-DE" b="0">
                <a:latin typeface="Arial" panose="020B0604020202020204" pitchFamily="34" charset="0"/>
                <a:cs typeface="Arial" panose="020B0604020202020204" pitchFamily="34" charset="0"/>
              </a:rPr>
              <a:t>Hauptsitz des US-amerikanischen Verteidigungsministeriums ist das </a:t>
            </a:r>
            <a:r>
              <a:rPr altLang="de-DE">
                <a:latin typeface="Arial" panose="020B0604020202020204" pitchFamily="34" charset="0"/>
                <a:cs typeface="Arial" panose="020B0604020202020204" pitchFamily="34" charset="0"/>
              </a:rPr>
              <a:t>Pentagon</a:t>
            </a:r>
            <a:r>
              <a:rPr altLang="de-DE" b="0">
                <a:latin typeface="Arial" panose="020B0604020202020204" pitchFamily="34" charset="0"/>
                <a:cs typeface="Arial" panose="020B0604020202020204" pitchFamily="34" charset="0"/>
              </a:rPr>
              <a:t> in Arlington, in der Nähe von Washington. Es ist mit eines der größten Bürogebäude der Welt. Ungefähr 23 000 Personen haben dort ihren Arbeitsplatz.</a:t>
            </a:r>
          </a:p>
        </p:txBody>
      </p:sp>
      <p:pic>
        <p:nvPicPr>
          <p:cNvPr id="17412" name="Grafik 7">
            <a:extLst>
              <a:ext uri="{FF2B5EF4-FFF2-40B4-BE49-F238E27FC236}">
                <a16:creationId xmlns:a16="http://schemas.microsoft.com/office/drawing/2014/main" id="{B6B5C8E7-002A-F950-B111-7079A51B63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856" t="30956" r="59943" b="12746"/>
          <a:stretch>
            <a:fillRect/>
          </a:stretch>
        </p:blipFill>
        <p:spPr bwMode="auto">
          <a:xfrm>
            <a:off x="755650" y="765175"/>
            <a:ext cx="794385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el 1">
            <a:extLst>
              <a:ext uri="{FF2B5EF4-FFF2-40B4-BE49-F238E27FC236}">
                <a16:creationId xmlns:a16="http://schemas.microsoft.com/office/drawing/2014/main" id="{7EFA8FD6-6B8C-F18B-B95D-FC130DC55F80}"/>
              </a:ext>
            </a:extLst>
          </p:cNvPr>
          <p:cNvSpPr>
            <a:spLocks noGrp="1"/>
          </p:cNvSpPr>
          <p:nvPr>
            <p:ph type="title"/>
          </p:nvPr>
        </p:nvSpPr>
        <p:spPr/>
        <p:txBody>
          <a:bodyPr/>
          <a:lstStyle/>
          <a:p>
            <a:endParaRPr lang="de-AT" altLang="de-DE"/>
          </a:p>
        </p:txBody>
      </p:sp>
      <p:sp>
        <p:nvSpPr>
          <p:cNvPr id="18435" name="Textplatzhalter 3">
            <a:extLst>
              <a:ext uri="{FF2B5EF4-FFF2-40B4-BE49-F238E27FC236}">
                <a16:creationId xmlns:a16="http://schemas.microsoft.com/office/drawing/2014/main" id="{9031823B-938B-B7EE-72D2-834357B320D1}"/>
              </a:ext>
            </a:extLst>
          </p:cNvPr>
          <p:cNvSpPr>
            <a:spLocks noGrp="1"/>
          </p:cNvSpPr>
          <p:nvPr>
            <p:ph type="body" sz="half" idx="2"/>
          </p:nvPr>
        </p:nvSpPr>
        <p:spPr>
          <a:xfrm>
            <a:off x="611188" y="5864225"/>
            <a:ext cx="8156575" cy="804863"/>
          </a:xfrm>
        </p:spPr>
        <p:txBody>
          <a:bodyPr/>
          <a:lstStyle/>
          <a:p>
            <a:r>
              <a:rPr altLang="de-DE" b="0" dirty="0">
                <a:latin typeface="Arial" panose="020B0604020202020204" pitchFamily="34" charset="0"/>
                <a:cs typeface="Arial" panose="020B0604020202020204" pitchFamily="34" charset="0"/>
              </a:rPr>
              <a:t>Der </a:t>
            </a:r>
            <a:r>
              <a:rPr altLang="de-DE" dirty="0">
                <a:latin typeface="Arial" panose="020B0604020202020204" pitchFamily="34" charset="0"/>
                <a:cs typeface="Arial" panose="020B0604020202020204" pitchFamily="34" charset="0"/>
              </a:rPr>
              <a:t>Mount Rushmore </a:t>
            </a:r>
            <a:r>
              <a:rPr altLang="de-DE" b="0" dirty="0">
                <a:latin typeface="Arial" panose="020B0604020202020204" pitchFamily="34" charset="0"/>
                <a:cs typeface="Arial" panose="020B0604020202020204" pitchFamily="34" charset="0"/>
              </a:rPr>
              <a:t>in den Black Hills in South Dakota ist ein in den Berg gehauenes Denkmal. Es zeigt die Köpfe von vier bedeutenden amerikanischen Präsidenten : George Washington, Thomas Jefferson, Theodore Roosevelt und Abraham Lincoln. </a:t>
            </a:r>
          </a:p>
        </p:txBody>
      </p:sp>
      <p:pic>
        <p:nvPicPr>
          <p:cNvPr id="18436" name="Grafik 7">
            <a:extLst>
              <a:ext uri="{FF2B5EF4-FFF2-40B4-BE49-F238E27FC236}">
                <a16:creationId xmlns:a16="http://schemas.microsoft.com/office/drawing/2014/main" id="{65FAD6B8-D93A-623E-F47E-157CD17D2B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064" t="24036" r="54807" b="14217"/>
          <a:stretch>
            <a:fillRect/>
          </a:stretch>
        </p:blipFill>
        <p:spPr bwMode="auto">
          <a:xfrm>
            <a:off x="684213" y="733425"/>
            <a:ext cx="7920037" cy="505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platzhalter 3">
            <a:extLst>
              <a:ext uri="{FF2B5EF4-FFF2-40B4-BE49-F238E27FC236}">
                <a16:creationId xmlns:a16="http://schemas.microsoft.com/office/drawing/2014/main" id="{FA4187ED-39B0-23A1-3669-FCE5EA7F65E4}"/>
              </a:ext>
            </a:extLst>
          </p:cNvPr>
          <p:cNvSpPr>
            <a:spLocks noGrp="1"/>
          </p:cNvSpPr>
          <p:nvPr>
            <p:ph type="body" sz="half" idx="2"/>
          </p:nvPr>
        </p:nvSpPr>
        <p:spPr>
          <a:xfrm>
            <a:off x="611188" y="5732463"/>
            <a:ext cx="8137525" cy="658812"/>
          </a:xfrm>
        </p:spPr>
        <p:txBody>
          <a:bodyPr/>
          <a:lstStyle/>
          <a:p>
            <a:r>
              <a:rPr altLang="de-DE" b="0" dirty="0">
                <a:latin typeface="Arial" panose="020B0604020202020204" pitchFamily="34" charset="0"/>
                <a:cs typeface="Arial" panose="020B0604020202020204" pitchFamily="34" charset="0"/>
              </a:rPr>
              <a:t>Die </a:t>
            </a:r>
            <a:r>
              <a:rPr altLang="de-DE" dirty="0">
                <a:latin typeface="Arial" panose="020B0604020202020204" pitchFamily="34" charset="0"/>
                <a:cs typeface="Arial" panose="020B0604020202020204" pitchFamily="34" charset="0"/>
              </a:rPr>
              <a:t>Everglades</a:t>
            </a:r>
            <a:r>
              <a:rPr altLang="de-DE" b="0" dirty="0">
                <a:latin typeface="Arial" panose="020B0604020202020204" pitchFamily="34" charset="0"/>
                <a:cs typeface="Arial" panose="020B0604020202020204" pitchFamily="34" charset="0"/>
              </a:rPr>
              <a:t> sind ein riesiges Naturschutzgebiet in der Nähe von Miami in Florida. Touristinnen und Touristen kommen mit Propellerbooten oder Sumpf-Buggys, um in der Sumpflandschaft  Alligatoren, Krokodile, Wasservögel und andere Tiere sowie seltene Pflanzen zu beobachten.</a:t>
            </a:r>
          </a:p>
        </p:txBody>
      </p:sp>
      <p:pic>
        <p:nvPicPr>
          <p:cNvPr id="19459" name="Grafik 4">
            <a:extLst>
              <a:ext uri="{FF2B5EF4-FFF2-40B4-BE49-F238E27FC236}">
                <a16:creationId xmlns:a16="http://schemas.microsoft.com/office/drawing/2014/main" id="{07BCDDB4-5E76-543D-7CF7-EAAD084E66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5397" t="19279" r="15372" b="44861"/>
          <a:stretch>
            <a:fillRect/>
          </a:stretch>
        </p:blipFill>
        <p:spPr bwMode="auto">
          <a:xfrm>
            <a:off x="592138" y="836613"/>
            <a:ext cx="8083550" cy="409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6">
            <a:extLst>
              <a:ext uri="{FF2B5EF4-FFF2-40B4-BE49-F238E27FC236}">
                <a16:creationId xmlns:a16="http://schemas.microsoft.com/office/drawing/2014/main" id="{EB7FB1B9-0217-538E-6B43-3659441962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2211388"/>
            <a:ext cx="1870075" cy="3343275"/>
          </a:xfrm>
          <a:prstGeom prst="rect">
            <a:avLst/>
          </a:prstGeom>
          <a:noFill/>
          <a:ln w="2540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1" name="Grafik 6" descr="I:\xxx-transfer\SWA\uw4 Bildergalerien\USA Bildervorrat\Bilder USA Peter Swoboda\peter_2012_usa\Florida\IMG_0869.JPG">
            <a:extLst>
              <a:ext uri="{FF2B5EF4-FFF2-40B4-BE49-F238E27FC236}">
                <a16:creationId xmlns:a16="http://schemas.microsoft.com/office/drawing/2014/main" id="{A16DE182-FC99-F6AE-0D7E-A6530E3262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8260"/>
          <a:stretch>
            <a:fillRect/>
          </a:stretch>
        </p:blipFill>
        <p:spPr bwMode="auto">
          <a:xfrm>
            <a:off x="5375275" y="3433763"/>
            <a:ext cx="3157538" cy="2155825"/>
          </a:xfrm>
          <a:prstGeom prst="rect">
            <a:avLst/>
          </a:prstGeom>
          <a:noFill/>
          <a:ln w="317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5">
            <a:extLst>
              <a:ext uri="{FF2B5EF4-FFF2-40B4-BE49-F238E27FC236}">
                <a16:creationId xmlns:a16="http://schemas.microsoft.com/office/drawing/2014/main" id="{9DADD994-95DA-8571-A370-B8DB05D552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3289" t="6516" r="19289" b="29265"/>
          <a:stretch>
            <a:fillRect/>
          </a:stretch>
        </p:blipFill>
        <p:spPr bwMode="auto">
          <a:xfrm>
            <a:off x="665163" y="811213"/>
            <a:ext cx="7939087" cy="5040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483" name="Textplatzhalter 3">
            <a:extLst>
              <a:ext uri="{FF2B5EF4-FFF2-40B4-BE49-F238E27FC236}">
                <a16:creationId xmlns:a16="http://schemas.microsoft.com/office/drawing/2014/main" id="{297CACBF-D09B-3748-C91D-ADE814500968}"/>
              </a:ext>
            </a:extLst>
          </p:cNvPr>
          <p:cNvSpPr>
            <a:spLocks noGrp="1"/>
          </p:cNvSpPr>
          <p:nvPr>
            <p:ph type="body" sz="half" idx="2"/>
          </p:nvPr>
        </p:nvSpPr>
        <p:spPr>
          <a:xfrm>
            <a:off x="530225" y="5851525"/>
            <a:ext cx="8181975" cy="746125"/>
          </a:xfrm>
        </p:spPr>
        <p:txBody>
          <a:bodyPr/>
          <a:lstStyle/>
          <a:p>
            <a:r>
              <a:rPr altLang="de-DE" b="0" dirty="0">
                <a:latin typeface="Arial" panose="020B0604020202020204" pitchFamily="34" charset="0"/>
                <a:cs typeface="Arial" panose="020B0604020202020204" pitchFamily="34" charset="0"/>
              </a:rPr>
              <a:t>Auf der Halbinsel Merritt Island in </a:t>
            </a:r>
            <a:r>
              <a:rPr altLang="de-DE" dirty="0">
                <a:latin typeface="Arial" panose="020B0604020202020204" pitchFamily="34" charset="0"/>
                <a:cs typeface="Arial" panose="020B0604020202020204" pitchFamily="34" charset="0"/>
              </a:rPr>
              <a:t>Florida</a:t>
            </a:r>
            <a:r>
              <a:rPr altLang="de-DE" b="0" dirty="0">
                <a:latin typeface="Arial" panose="020B0604020202020204" pitchFamily="34" charset="0"/>
                <a:cs typeface="Arial" panose="020B0604020202020204" pitchFamily="34" charset="0"/>
              </a:rPr>
              <a:t> befindet sich das Raumfahrtzentrum </a:t>
            </a:r>
            <a:r>
              <a:rPr altLang="de-DE" dirty="0">
                <a:latin typeface="Arial" panose="020B0604020202020204" pitchFamily="34" charset="0"/>
                <a:cs typeface="Arial" panose="020B0604020202020204" pitchFamily="34" charset="0"/>
              </a:rPr>
              <a:t>Cape Canaveral</a:t>
            </a:r>
            <a:r>
              <a:rPr altLang="de-DE" b="0" dirty="0">
                <a:latin typeface="Arial" panose="020B0604020202020204" pitchFamily="34" charset="0"/>
                <a:cs typeface="Arial" panose="020B0604020202020204" pitchFamily="34" charset="0"/>
              </a:rPr>
              <a:t>. Ein Teil davon, das John F. Kennedy Space Center der NASA kann von Interessierten besucht werden. Auf Cape Canaveral ist auch die Air Force Station der U.S. Air Force. </a:t>
            </a:r>
          </a:p>
        </p:txBody>
      </p:sp>
      <p:pic>
        <p:nvPicPr>
          <p:cNvPr id="20484" name="Grafik 5">
            <a:extLst>
              <a:ext uri="{FF2B5EF4-FFF2-40B4-BE49-F238E27FC236}">
                <a16:creationId xmlns:a16="http://schemas.microsoft.com/office/drawing/2014/main" id="{CD77535F-6E05-8971-091F-2742B86BB4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3588" t="39977" r="38177" b="40620"/>
          <a:stretch>
            <a:fillRect/>
          </a:stretch>
        </p:blipFill>
        <p:spPr bwMode="auto">
          <a:xfrm>
            <a:off x="6678613" y="4683125"/>
            <a:ext cx="1800225" cy="1054100"/>
          </a:xfrm>
          <a:prstGeom prst="rect">
            <a:avLst/>
          </a:prstGeom>
          <a:noFill/>
          <a:ln w="317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0485" name="Picture 6">
            <a:extLst>
              <a:ext uri="{FF2B5EF4-FFF2-40B4-BE49-F238E27FC236}">
                <a16:creationId xmlns:a16="http://schemas.microsoft.com/office/drawing/2014/main" id="{07317A91-31BE-4A38-7762-D1833253F3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1654" t="6604" r="22043" b="13808"/>
          <a:stretch>
            <a:fillRect/>
          </a:stretch>
        </p:blipFill>
        <p:spPr bwMode="auto">
          <a:xfrm>
            <a:off x="1763713" y="4683125"/>
            <a:ext cx="1368425" cy="1089025"/>
          </a:xfrm>
          <a:prstGeom prst="rect">
            <a:avLst/>
          </a:prstGeom>
          <a:noFill/>
          <a:ln w="31750">
            <a:solidFill>
              <a:schemeClr val="bg1"/>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AAD34222-F0AE-CC7A-3E7C-C12B18E1A92C}"/>
              </a:ext>
            </a:extLst>
          </p:cNvPr>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100" kern="0" dirty="0"/>
              <a:t>Kartographie: Kompass Freytag &amp; </a:t>
            </a:r>
            <a:r>
              <a:rPr lang="de-DE" altLang="de-DE" sz="1100" kern="0"/>
              <a:t>Berndt GmbH, </a:t>
            </a:r>
            <a:r>
              <a:rPr lang="de-DE" altLang="de-DE" sz="1100" kern="0" dirty="0"/>
              <a:t>Wien</a:t>
            </a:r>
          </a:p>
          <a:p>
            <a:pPr eaLnBrk="1" fontAlgn="auto" hangingPunct="1">
              <a:spcBef>
                <a:spcPts val="0"/>
              </a:spcBef>
              <a:spcAft>
                <a:spcPts val="0"/>
              </a:spcAft>
              <a:defRPr/>
            </a:pPr>
            <a:endParaRPr lang="de-DE" altLang="de-DE" sz="1100" kern="0" dirty="0"/>
          </a:p>
          <a:p>
            <a:pPr eaLnBrk="1" hangingPunct="1">
              <a:defRPr/>
            </a:pPr>
            <a:r>
              <a:rPr lang="de-DE" altLang="de-DE" sz="1100" dirty="0">
                <a:latin typeface="Arial" charset="0"/>
                <a:cs typeface="Arial" charset="0"/>
              </a:rPr>
              <a:t>Autorinnen: Daniela Endler, Wien; Gabriela Swoboda-Asmera, Wien</a:t>
            </a:r>
          </a:p>
          <a:p>
            <a:pPr eaLnBrk="1" hangingPunct="1">
              <a:defRPr/>
            </a:pPr>
            <a:endParaRPr lang="de-DE" altLang="de-DE" sz="1100" dirty="0">
              <a:latin typeface="Arial" charset="0"/>
              <a:cs typeface="Arial" charset="0"/>
            </a:endParaRPr>
          </a:p>
          <a:p>
            <a:pPr eaLnBrk="1" hangingPunct="1">
              <a:defRPr/>
            </a:pPr>
            <a:r>
              <a:rPr lang="de-AT" altLang="de-DE" sz="1100" dirty="0">
                <a:latin typeface="Arial" charset="0"/>
                <a:cs typeface="Arial" charset="0"/>
              </a:rPr>
              <a:t>Folie 3, 4, 9: Katharina Swoboda, Wien; Folie 5, 6 klein, 7, 11: Christiane Schütz, Wien; Folie 6 groß: </a:t>
            </a:r>
            <a:r>
              <a:rPr lang="de-AT" sz="1100" dirty="0">
                <a:cs typeface="Arial" charset="0"/>
              </a:rPr>
              <a:t>Jens Hilberger - Fotolia.com; </a:t>
            </a:r>
            <a:r>
              <a:rPr lang="de-AT" altLang="de-DE" sz="1100" dirty="0">
                <a:latin typeface="Arial" charset="0"/>
                <a:cs typeface="Arial" charset="0"/>
              </a:rPr>
              <a:t>Folie 8: </a:t>
            </a:r>
            <a:r>
              <a:rPr lang="de-AT" sz="1100" dirty="0">
                <a:cs typeface="Arial" charset="0"/>
              </a:rPr>
              <a:t>miflippo / </a:t>
            </a:r>
            <a:r>
              <a:rPr lang="de-AT" sz="1100" dirty="0" err="1">
                <a:cs typeface="Arial" charset="0"/>
              </a:rPr>
              <a:t>Thinkstock</a:t>
            </a:r>
            <a:r>
              <a:rPr lang="de-AT" sz="1100" dirty="0">
                <a:cs typeface="Arial" charset="0"/>
              </a:rPr>
              <a:t>; </a:t>
            </a:r>
            <a:r>
              <a:rPr lang="de-AT" altLang="de-DE" sz="1100" dirty="0">
                <a:latin typeface="Arial" charset="0"/>
                <a:cs typeface="Arial" charset="0"/>
              </a:rPr>
              <a:t>Folie 10:</a:t>
            </a:r>
            <a:r>
              <a:rPr lang="de-AT" sz="1100" dirty="0">
                <a:cs typeface="Arial" charset="0"/>
              </a:rPr>
              <a:t> Jeff Nagy - iStockphoto.com;</a:t>
            </a:r>
            <a:r>
              <a:rPr lang="de-AT" altLang="de-DE" sz="1100" dirty="0">
                <a:latin typeface="Arial" charset="0"/>
                <a:cs typeface="Arial" charset="0"/>
              </a:rPr>
              <a:t> Folie 12: </a:t>
            </a:r>
            <a:r>
              <a:rPr lang="de-AT" sz="1100" dirty="0">
                <a:cs typeface="Arial" charset="0"/>
              </a:rPr>
              <a:t>Steve Geer/iStockphoto.com; Folie </a:t>
            </a:r>
            <a:r>
              <a:rPr lang="de-AT" altLang="de-DE" sz="1100" dirty="0">
                <a:latin typeface="Arial" charset="0"/>
                <a:cs typeface="Arial" charset="0"/>
              </a:rPr>
              <a:t>13:  palinchakjr /</a:t>
            </a:r>
            <a:r>
              <a:rPr lang="de-AT" sz="1100" dirty="0">
                <a:cs typeface="Arial" charset="0"/>
              </a:rPr>
              <a:t> Thinkstock; </a:t>
            </a:r>
            <a:r>
              <a:rPr lang="de-AT" altLang="de-DE" sz="1100" dirty="0">
                <a:latin typeface="Arial" charset="0"/>
                <a:cs typeface="Arial" charset="0"/>
              </a:rPr>
              <a:t>Folie 14, 17, 18: </a:t>
            </a:r>
            <a:r>
              <a:rPr lang="de-AT" sz="1100" dirty="0">
                <a:cs typeface="Arial" charset="0"/>
              </a:rPr>
              <a:t>Peter Swoboda, Wien; Folie 15: M - iStockphoto.com; Folie </a:t>
            </a:r>
            <a:r>
              <a:rPr lang="de-AT" altLang="de-DE" sz="1100" dirty="0">
                <a:latin typeface="Arial" charset="0"/>
                <a:cs typeface="Arial" charset="0"/>
              </a:rPr>
              <a:t>16: </a:t>
            </a:r>
            <a:r>
              <a:rPr lang="de-AT" sz="1100" dirty="0">
                <a:cs typeface="Arial" charset="0"/>
              </a:rPr>
              <a:t>reb - Fotolia.com; </a:t>
            </a:r>
          </a:p>
          <a:p>
            <a:pPr eaLnBrk="1" hangingPunct="1">
              <a:defRPr/>
            </a:pPr>
            <a:endParaRPr lang="de-DE" altLang="de-DE" sz="1200" dirty="0">
              <a:latin typeface="Arial" charset="0"/>
              <a:cs typeface="Arial" charset="0"/>
            </a:endParaRPr>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083CE5C5-C705-E99F-422D-3F0D9CA660D9}"/>
              </a:ext>
            </a:extLst>
          </p:cNvPr>
          <p:cNvSpPr>
            <a:spLocks noChangeArrowheads="1"/>
          </p:cNvSpPr>
          <p:nvPr/>
        </p:nvSpPr>
        <p:spPr bwMode="auto">
          <a:xfrm>
            <a:off x="468313" y="836713"/>
            <a:ext cx="3744912" cy="489733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bezieht sich auf das Thema „</a:t>
            </a:r>
            <a:r>
              <a:rPr lang="de-DE" altLang="de-DE" sz="1200" dirty="0">
                <a:latin typeface="Arial" pitchFamily="34" charset="0"/>
                <a:cs typeface="Arial" charset="0"/>
              </a:rPr>
              <a:t>Wirtschaftsmacht und Weltmacht – Beispiel USA</a:t>
            </a:r>
            <a:r>
              <a:rPr lang="de-DE" altLang="de-DE" sz="1200" kern="0" dirty="0">
                <a:solidFill>
                  <a:srgbClr val="000000"/>
                </a:solidFill>
                <a:latin typeface="Arial" pitchFamily="34" charset="0"/>
              </a:rPr>
              <a:t>“ auf den Seiten 58 und 59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a:extLst>
              <a:ext uri="{FF2B5EF4-FFF2-40B4-BE49-F238E27FC236}">
                <a16:creationId xmlns:a16="http://schemas.microsoft.com/office/drawing/2014/main" id="{A8A5EAEB-721D-C456-D30C-AE42FEDEFF97}"/>
              </a:ext>
            </a:extLst>
          </p:cNvPr>
          <p:cNvSpPr>
            <a:spLocks noGrp="1"/>
          </p:cNvSpPr>
          <p:nvPr>
            <p:ph type="title"/>
          </p:nvPr>
        </p:nvSpPr>
        <p:spPr/>
        <p:txBody>
          <a:bodyPr/>
          <a:lstStyle/>
          <a:p>
            <a:endParaRPr lang="de-AT" altLang="de-DE"/>
          </a:p>
        </p:txBody>
      </p:sp>
      <p:sp>
        <p:nvSpPr>
          <p:cNvPr id="4099" name="Textplatzhalter 3">
            <a:extLst>
              <a:ext uri="{FF2B5EF4-FFF2-40B4-BE49-F238E27FC236}">
                <a16:creationId xmlns:a16="http://schemas.microsoft.com/office/drawing/2014/main" id="{7B56D31D-F901-B374-EC43-4A28C6122C06}"/>
              </a:ext>
            </a:extLst>
          </p:cNvPr>
          <p:cNvSpPr>
            <a:spLocks noGrp="1"/>
          </p:cNvSpPr>
          <p:nvPr>
            <p:ph type="body" sz="half" idx="2"/>
          </p:nvPr>
        </p:nvSpPr>
        <p:spPr>
          <a:xfrm>
            <a:off x="761756" y="5828039"/>
            <a:ext cx="8104187" cy="804862"/>
          </a:xfrm>
        </p:spPr>
        <p:txBody>
          <a:bodyPr/>
          <a:lstStyle/>
          <a:p>
            <a:r>
              <a:rPr altLang="de-DE" b="0" dirty="0">
                <a:latin typeface="Arial" panose="020B0604020202020204" pitchFamily="34" charset="0"/>
                <a:cs typeface="Arial" panose="020B0604020202020204" pitchFamily="34" charset="0"/>
              </a:rPr>
              <a:t>Die </a:t>
            </a:r>
            <a:r>
              <a:rPr altLang="de-DE" dirty="0">
                <a:latin typeface="Arial" panose="020B0604020202020204" pitchFamily="34" charset="0"/>
                <a:cs typeface="Arial" panose="020B0604020202020204" pitchFamily="34" charset="0"/>
              </a:rPr>
              <a:t>Vereinigten Staaten von Amerika</a:t>
            </a:r>
            <a:r>
              <a:rPr altLang="de-DE" b="0" dirty="0">
                <a:latin typeface="Arial" panose="020B0604020202020204" pitchFamily="34" charset="0"/>
                <a:cs typeface="Arial" panose="020B0604020202020204" pitchFamily="34" charset="0"/>
              </a:rPr>
              <a:t>, die United States </a:t>
            </a:r>
            <a:r>
              <a:rPr altLang="de-DE" b="0" dirty="0" err="1">
                <a:latin typeface="Arial" panose="020B0604020202020204" pitchFamily="34" charset="0"/>
                <a:cs typeface="Arial" panose="020B0604020202020204" pitchFamily="34" charset="0"/>
              </a:rPr>
              <a:t>of</a:t>
            </a:r>
            <a:r>
              <a:rPr altLang="de-DE" b="0" dirty="0">
                <a:latin typeface="Arial" panose="020B0604020202020204" pitchFamily="34" charset="0"/>
                <a:cs typeface="Arial" panose="020B0604020202020204" pitchFamily="34" charset="0"/>
              </a:rPr>
              <a:t>  </a:t>
            </a:r>
            <a:r>
              <a:rPr altLang="de-DE" b="0" dirty="0" err="1">
                <a:latin typeface="Arial" panose="020B0604020202020204" pitchFamily="34" charset="0"/>
                <a:cs typeface="Arial" panose="020B0604020202020204" pitchFamily="34" charset="0"/>
              </a:rPr>
              <a:t>America</a:t>
            </a:r>
            <a:r>
              <a:rPr altLang="de-DE" dirty="0">
                <a:latin typeface="Arial" panose="020B0604020202020204" pitchFamily="34" charset="0"/>
                <a:cs typeface="Arial" panose="020B0604020202020204" pitchFamily="34" charset="0"/>
              </a:rPr>
              <a:t>, USA</a:t>
            </a:r>
            <a:r>
              <a:rPr altLang="de-DE" b="0" dirty="0">
                <a:latin typeface="Arial" panose="020B0604020202020204" pitchFamily="34" charset="0"/>
                <a:cs typeface="Arial" panose="020B0604020202020204" pitchFamily="34" charset="0"/>
              </a:rPr>
              <a:t>, setzen sich aus 50 Bundesstaaten zusammen. Alaska, nordwestlich von Kanada und die Inselgruppe Hawaii im Pazifischen Ozean sind extra dargestellt. Wir besuchen jetzt einige ausgewählte Bundesstaaten. </a:t>
            </a:r>
          </a:p>
        </p:txBody>
      </p:sp>
      <p:pic>
        <p:nvPicPr>
          <p:cNvPr id="4100" name="Grafik 4">
            <a:extLst>
              <a:ext uri="{FF2B5EF4-FFF2-40B4-BE49-F238E27FC236}">
                <a16:creationId xmlns:a16="http://schemas.microsoft.com/office/drawing/2014/main" id="{25640F19-08C8-0D84-5974-915535892D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677" t="39706" r="61612" b="29903"/>
          <a:stretch>
            <a:fillRect/>
          </a:stretch>
        </p:blipFill>
        <p:spPr bwMode="auto">
          <a:xfrm>
            <a:off x="774700" y="784225"/>
            <a:ext cx="7932738"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feld 1">
            <a:extLst>
              <a:ext uri="{FF2B5EF4-FFF2-40B4-BE49-F238E27FC236}">
                <a16:creationId xmlns:a16="http://schemas.microsoft.com/office/drawing/2014/main" id="{5BE00328-1DAA-C2E6-969D-B6D88BC3BCD9}"/>
              </a:ext>
            </a:extLst>
          </p:cNvPr>
          <p:cNvSpPr txBox="1">
            <a:spLocks noChangeArrowheads="1"/>
          </p:cNvSpPr>
          <p:nvPr/>
        </p:nvSpPr>
        <p:spPr bwMode="auto">
          <a:xfrm rot="3636443">
            <a:off x="1630363" y="3167062"/>
            <a:ext cx="9080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Kalifornien</a:t>
            </a:r>
          </a:p>
        </p:txBody>
      </p:sp>
      <p:sp>
        <p:nvSpPr>
          <p:cNvPr id="4102" name="Textfeld 2">
            <a:extLst>
              <a:ext uri="{FF2B5EF4-FFF2-40B4-BE49-F238E27FC236}">
                <a16:creationId xmlns:a16="http://schemas.microsoft.com/office/drawing/2014/main" id="{715D487E-7C63-AEE6-E7FA-F6F8C1D2C16D}"/>
              </a:ext>
            </a:extLst>
          </p:cNvPr>
          <p:cNvSpPr txBox="1">
            <a:spLocks noChangeArrowheads="1"/>
          </p:cNvSpPr>
          <p:nvPr/>
        </p:nvSpPr>
        <p:spPr bwMode="auto">
          <a:xfrm>
            <a:off x="2571750" y="3716338"/>
            <a:ext cx="7048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Arizona</a:t>
            </a:r>
          </a:p>
        </p:txBody>
      </p:sp>
      <p:sp>
        <p:nvSpPr>
          <p:cNvPr id="4103" name="Textfeld 3">
            <a:extLst>
              <a:ext uri="{FF2B5EF4-FFF2-40B4-BE49-F238E27FC236}">
                <a16:creationId xmlns:a16="http://schemas.microsoft.com/office/drawing/2014/main" id="{857480E9-8D4D-71B6-477A-AB128ED12F5E}"/>
              </a:ext>
            </a:extLst>
          </p:cNvPr>
          <p:cNvSpPr txBox="1">
            <a:spLocks noChangeArrowheads="1"/>
          </p:cNvSpPr>
          <p:nvPr/>
        </p:nvSpPr>
        <p:spPr bwMode="auto">
          <a:xfrm>
            <a:off x="3344863" y="3662363"/>
            <a:ext cx="669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New</a:t>
            </a:r>
          </a:p>
          <a:p>
            <a:pPr eaLnBrk="1" hangingPunct="1">
              <a:spcBef>
                <a:spcPct val="0"/>
              </a:spcBef>
              <a:buFontTx/>
              <a:buNone/>
            </a:pPr>
            <a:r>
              <a:rPr lang="de-AT" altLang="de-DE" sz="1200" b="0">
                <a:solidFill>
                  <a:schemeClr val="tx1"/>
                </a:solidFill>
                <a:latin typeface="Arial" panose="020B0604020202020204" pitchFamily="34" charset="0"/>
              </a:rPr>
              <a:t>Mexiko</a:t>
            </a:r>
          </a:p>
        </p:txBody>
      </p:sp>
      <p:sp>
        <p:nvSpPr>
          <p:cNvPr id="4104" name="Textfeld 4">
            <a:extLst>
              <a:ext uri="{FF2B5EF4-FFF2-40B4-BE49-F238E27FC236}">
                <a16:creationId xmlns:a16="http://schemas.microsoft.com/office/drawing/2014/main" id="{EED77E35-DFEF-3A88-FCA7-25D92293161F}"/>
              </a:ext>
            </a:extLst>
          </p:cNvPr>
          <p:cNvSpPr txBox="1">
            <a:spLocks noChangeArrowheads="1"/>
          </p:cNvSpPr>
          <p:nvPr/>
        </p:nvSpPr>
        <p:spPr bwMode="auto">
          <a:xfrm>
            <a:off x="4284663" y="4271963"/>
            <a:ext cx="5857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Texas</a:t>
            </a:r>
          </a:p>
        </p:txBody>
      </p:sp>
      <p:sp>
        <p:nvSpPr>
          <p:cNvPr id="4105" name="Textfeld 5">
            <a:extLst>
              <a:ext uri="{FF2B5EF4-FFF2-40B4-BE49-F238E27FC236}">
                <a16:creationId xmlns:a16="http://schemas.microsoft.com/office/drawing/2014/main" id="{18D12549-DA36-BCFC-A4D7-48D969F4CE45}"/>
              </a:ext>
            </a:extLst>
          </p:cNvPr>
          <p:cNvSpPr txBox="1">
            <a:spLocks noChangeArrowheads="1"/>
          </p:cNvSpPr>
          <p:nvPr/>
        </p:nvSpPr>
        <p:spPr bwMode="auto">
          <a:xfrm rot="682322">
            <a:off x="2111375" y="2867025"/>
            <a:ext cx="71278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Nevada</a:t>
            </a:r>
          </a:p>
        </p:txBody>
      </p:sp>
      <p:sp>
        <p:nvSpPr>
          <p:cNvPr id="4106" name="Textfeld 6">
            <a:extLst>
              <a:ext uri="{FF2B5EF4-FFF2-40B4-BE49-F238E27FC236}">
                <a16:creationId xmlns:a16="http://schemas.microsoft.com/office/drawing/2014/main" id="{02340C5E-41EF-A39A-4A60-D2BC9E9FA754}"/>
              </a:ext>
            </a:extLst>
          </p:cNvPr>
          <p:cNvSpPr txBox="1">
            <a:spLocks noChangeArrowheads="1"/>
          </p:cNvSpPr>
          <p:nvPr/>
        </p:nvSpPr>
        <p:spPr bwMode="auto">
          <a:xfrm rot="522743">
            <a:off x="2789238" y="3052763"/>
            <a:ext cx="508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Utah</a:t>
            </a:r>
          </a:p>
        </p:txBody>
      </p:sp>
      <p:sp>
        <p:nvSpPr>
          <p:cNvPr id="4107" name="Textfeld 7">
            <a:extLst>
              <a:ext uri="{FF2B5EF4-FFF2-40B4-BE49-F238E27FC236}">
                <a16:creationId xmlns:a16="http://schemas.microsoft.com/office/drawing/2014/main" id="{3079E041-DF58-5FFC-E9AC-18D5FB9BD658}"/>
              </a:ext>
            </a:extLst>
          </p:cNvPr>
          <p:cNvSpPr txBox="1">
            <a:spLocks noChangeArrowheads="1"/>
          </p:cNvSpPr>
          <p:nvPr/>
        </p:nvSpPr>
        <p:spPr bwMode="auto">
          <a:xfrm rot="289362">
            <a:off x="3390900" y="3171825"/>
            <a:ext cx="8048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Colorado</a:t>
            </a:r>
          </a:p>
        </p:txBody>
      </p:sp>
      <p:sp>
        <p:nvSpPr>
          <p:cNvPr id="4108" name="Textfeld 8">
            <a:extLst>
              <a:ext uri="{FF2B5EF4-FFF2-40B4-BE49-F238E27FC236}">
                <a16:creationId xmlns:a16="http://schemas.microsoft.com/office/drawing/2014/main" id="{E310DEE5-F290-8D67-1F9D-B99C60FE970D}"/>
              </a:ext>
            </a:extLst>
          </p:cNvPr>
          <p:cNvSpPr txBox="1">
            <a:spLocks noChangeArrowheads="1"/>
          </p:cNvSpPr>
          <p:nvPr/>
        </p:nvSpPr>
        <p:spPr bwMode="auto">
          <a:xfrm>
            <a:off x="4362450" y="3725863"/>
            <a:ext cx="8826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Oklahoma</a:t>
            </a:r>
          </a:p>
        </p:txBody>
      </p:sp>
      <p:sp>
        <p:nvSpPr>
          <p:cNvPr id="4109" name="Textfeld 9">
            <a:extLst>
              <a:ext uri="{FF2B5EF4-FFF2-40B4-BE49-F238E27FC236}">
                <a16:creationId xmlns:a16="http://schemas.microsoft.com/office/drawing/2014/main" id="{5F93A0D8-B66E-11CF-4992-A47286C92493}"/>
              </a:ext>
            </a:extLst>
          </p:cNvPr>
          <p:cNvSpPr txBox="1">
            <a:spLocks noChangeArrowheads="1"/>
          </p:cNvSpPr>
          <p:nvPr/>
        </p:nvSpPr>
        <p:spPr bwMode="auto">
          <a:xfrm rot="2363055">
            <a:off x="5140325" y="4359275"/>
            <a:ext cx="838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Louisiana</a:t>
            </a:r>
          </a:p>
        </p:txBody>
      </p:sp>
      <p:sp>
        <p:nvSpPr>
          <p:cNvPr id="4110" name="Textfeld 10">
            <a:extLst>
              <a:ext uri="{FF2B5EF4-FFF2-40B4-BE49-F238E27FC236}">
                <a16:creationId xmlns:a16="http://schemas.microsoft.com/office/drawing/2014/main" id="{5AD8411D-BFE5-7760-5B15-0842332E58FA}"/>
              </a:ext>
            </a:extLst>
          </p:cNvPr>
          <p:cNvSpPr txBox="1">
            <a:spLocks noChangeArrowheads="1"/>
          </p:cNvSpPr>
          <p:nvPr/>
        </p:nvSpPr>
        <p:spPr bwMode="auto">
          <a:xfrm rot="2603911">
            <a:off x="4986338" y="3746500"/>
            <a:ext cx="82391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Arkansas</a:t>
            </a:r>
          </a:p>
        </p:txBody>
      </p:sp>
      <p:sp>
        <p:nvSpPr>
          <p:cNvPr id="4111" name="Textfeld 11">
            <a:extLst>
              <a:ext uri="{FF2B5EF4-FFF2-40B4-BE49-F238E27FC236}">
                <a16:creationId xmlns:a16="http://schemas.microsoft.com/office/drawing/2014/main" id="{13A5576F-FB86-D730-6840-9DF71CD2F559}"/>
              </a:ext>
            </a:extLst>
          </p:cNvPr>
          <p:cNvSpPr txBox="1">
            <a:spLocks noChangeArrowheads="1"/>
          </p:cNvSpPr>
          <p:nvPr/>
        </p:nvSpPr>
        <p:spPr bwMode="auto">
          <a:xfrm rot="964955">
            <a:off x="1833563" y="2032000"/>
            <a:ext cx="69691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Oregon</a:t>
            </a:r>
          </a:p>
        </p:txBody>
      </p:sp>
      <p:sp>
        <p:nvSpPr>
          <p:cNvPr id="4112" name="Textfeld 12">
            <a:extLst>
              <a:ext uri="{FF2B5EF4-FFF2-40B4-BE49-F238E27FC236}">
                <a16:creationId xmlns:a16="http://schemas.microsoft.com/office/drawing/2014/main" id="{4FB5C800-359B-A2B1-627D-A32410B4DCA9}"/>
              </a:ext>
            </a:extLst>
          </p:cNvPr>
          <p:cNvSpPr txBox="1">
            <a:spLocks noChangeArrowheads="1"/>
          </p:cNvSpPr>
          <p:nvPr/>
        </p:nvSpPr>
        <p:spPr bwMode="auto">
          <a:xfrm rot="1016926">
            <a:off x="1804988" y="1573213"/>
            <a:ext cx="98901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Washington</a:t>
            </a:r>
          </a:p>
        </p:txBody>
      </p:sp>
      <p:sp>
        <p:nvSpPr>
          <p:cNvPr id="4113" name="Textfeld 13">
            <a:extLst>
              <a:ext uri="{FF2B5EF4-FFF2-40B4-BE49-F238E27FC236}">
                <a16:creationId xmlns:a16="http://schemas.microsoft.com/office/drawing/2014/main" id="{54709DCF-1529-B05D-230D-605C8E49F1D5}"/>
              </a:ext>
            </a:extLst>
          </p:cNvPr>
          <p:cNvSpPr txBox="1">
            <a:spLocks noChangeArrowheads="1"/>
          </p:cNvSpPr>
          <p:nvPr/>
        </p:nvSpPr>
        <p:spPr bwMode="auto">
          <a:xfrm rot="731604">
            <a:off x="2578100" y="2257425"/>
            <a:ext cx="5667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Idaho</a:t>
            </a:r>
          </a:p>
        </p:txBody>
      </p:sp>
      <p:sp>
        <p:nvSpPr>
          <p:cNvPr id="4114" name="Textfeld 14">
            <a:extLst>
              <a:ext uri="{FF2B5EF4-FFF2-40B4-BE49-F238E27FC236}">
                <a16:creationId xmlns:a16="http://schemas.microsoft.com/office/drawing/2014/main" id="{2ECC7AB8-997B-BC34-026F-3842D9EBE041}"/>
              </a:ext>
            </a:extLst>
          </p:cNvPr>
          <p:cNvSpPr txBox="1">
            <a:spLocks noChangeArrowheads="1"/>
          </p:cNvSpPr>
          <p:nvPr/>
        </p:nvSpPr>
        <p:spPr bwMode="auto">
          <a:xfrm rot="438267">
            <a:off x="3074988" y="1808163"/>
            <a:ext cx="7810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Montana</a:t>
            </a:r>
          </a:p>
        </p:txBody>
      </p:sp>
      <p:sp>
        <p:nvSpPr>
          <p:cNvPr id="4115" name="Textfeld 15">
            <a:extLst>
              <a:ext uri="{FF2B5EF4-FFF2-40B4-BE49-F238E27FC236}">
                <a16:creationId xmlns:a16="http://schemas.microsoft.com/office/drawing/2014/main" id="{9A06E8A1-537E-CB20-C5DE-F82E5F0E2C1D}"/>
              </a:ext>
            </a:extLst>
          </p:cNvPr>
          <p:cNvSpPr txBox="1">
            <a:spLocks noChangeArrowheads="1"/>
          </p:cNvSpPr>
          <p:nvPr/>
        </p:nvSpPr>
        <p:spPr bwMode="auto">
          <a:xfrm rot="387359">
            <a:off x="3160713" y="2530475"/>
            <a:ext cx="8223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Wyoming</a:t>
            </a:r>
          </a:p>
        </p:txBody>
      </p:sp>
      <p:sp>
        <p:nvSpPr>
          <p:cNvPr id="4116" name="Textfeld 16">
            <a:extLst>
              <a:ext uri="{FF2B5EF4-FFF2-40B4-BE49-F238E27FC236}">
                <a16:creationId xmlns:a16="http://schemas.microsoft.com/office/drawing/2014/main" id="{4FCE6174-B6F0-F04E-6E1B-0C7F169B1569}"/>
              </a:ext>
            </a:extLst>
          </p:cNvPr>
          <p:cNvSpPr txBox="1">
            <a:spLocks noChangeArrowheads="1"/>
          </p:cNvSpPr>
          <p:nvPr/>
        </p:nvSpPr>
        <p:spPr bwMode="auto">
          <a:xfrm>
            <a:off x="4067175" y="1716088"/>
            <a:ext cx="6715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North </a:t>
            </a:r>
          </a:p>
          <a:p>
            <a:pPr eaLnBrk="1" hangingPunct="1">
              <a:spcBef>
                <a:spcPct val="0"/>
              </a:spcBef>
              <a:buFontTx/>
              <a:buNone/>
            </a:pPr>
            <a:r>
              <a:rPr lang="de-AT" altLang="de-DE" sz="1200" b="0">
                <a:solidFill>
                  <a:schemeClr val="tx1"/>
                </a:solidFill>
                <a:latin typeface="Arial" panose="020B0604020202020204" pitchFamily="34" charset="0"/>
              </a:rPr>
              <a:t>Dakota</a:t>
            </a:r>
          </a:p>
        </p:txBody>
      </p:sp>
      <p:sp>
        <p:nvSpPr>
          <p:cNvPr id="4117" name="Textfeld 17">
            <a:extLst>
              <a:ext uri="{FF2B5EF4-FFF2-40B4-BE49-F238E27FC236}">
                <a16:creationId xmlns:a16="http://schemas.microsoft.com/office/drawing/2014/main" id="{9E638A38-AC06-3072-7484-F61A2436B15C}"/>
              </a:ext>
            </a:extLst>
          </p:cNvPr>
          <p:cNvSpPr txBox="1">
            <a:spLocks noChangeArrowheads="1"/>
          </p:cNvSpPr>
          <p:nvPr/>
        </p:nvSpPr>
        <p:spPr bwMode="auto">
          <a:xfrm>
            <a:off x="4067175" y="2227263"/>
            <a:ext cx="6715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South</a:t>
            </a:r>
          </a:p>
          <a:p>
            <a:pPr eaLnBrk="1" hangingPunct="1">
              <a:spcBef>
                <a:spcPct val="0"/>
              </a:spcBef>
              <a:buFontTx/>
              <a:buNone/>
            </a:pPr>
            <a:r>
              <a:rPr lang="de-AT" altLang="de-DE" sz="1200" b="0">
                <a:solidFill>
                  <a:schemeClr val="tx1"/>
                </a:solidFill>
                <a:latin typeface="Arial" panose="020B0604020202020204" pitchFamily="34" charset="0"/>
              </a:rPr>
              <a:t>Dakota</a:t>
            </a:r>
          </a:p>
        </p:txBody>
      </p:sp>
      <p:sp>
        <p:nvSpPr>
          <p:cNvPr id="4118" name="Textfeld 18">
            <a:extLst>
              <a:ext uri="{FF2B5EF4-FFF2-40B4-BE49-F238E27FC236}">
                <a16:creationId xmlns:a16="http://schemas.microsoft.com/office/drawing/2014/main" id="{A445DC6A-EE8A-B4A0-216C-97D90FC2882B}"/>
              </a:ext>
            </a:extLst>
          </p:cNvPr>
          <p:cNvSpPr txBox="1">
            <a:spLocks noChangeArrowheads="1"/>
          </p:cNvSpPr>
          <p:nvPr/>
        </p:nvSpPr>
        <p:spPr bwMode="auto">
          <a:xfrm>
            <a:off x="4067175" y="2719388"/>
            <a:ext cx="8413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Nebraska</a:t>
            </a:r>
          </a:p>
        </p:txBody>
      </p:sp>
      <p:sp>
        <p:nvSpPr>
          <p:cNvPr id="4119" name="Textfeld 19">
            <a:extLst>
              <a:ext uri="{FF2B5EF4-FFF2-40B4-BE49-F238E27FC236}">
                <a16:creationId xmlns:a16="http://schemas.microsoft.com/office/drawing/2014/main" id="{ECC7B275-ED25-13A2-C803-AF20A87DA4CB}"/>
              </a:ext>
            </a:extLst>
          </p:cNvPr>
          <p:cNvSpPr txBox="1">
            <a:spLocks noChangeArrowheads="1"/>
          </p:cNvSpPr>
          <p:nvPr/>
        </p:nvSpPr>
        <p:spPr bwMode="auto">
          <a:xfrm rot="3402573">
            <a:off x="4557713" y="1978025"/>
            <a:ext cx="892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Minnesota</a:t>
            </a:r>
          </a:p>
        </p:txBody>
      </p:sp>
      <p:sp>
        <p:nvSpPr>
          <p:cNvPr id="4120" name="Textfeld 20">
            <a:extLst>
              <a:ext uri="{FF2B5EF4-FFF2-40B4-BE49-F238E27FC236}">
                <a16:creationId xmlns:a16="http://schemas.microsoft.com/office/drawing/2014/main" id="{B200F030-0B51-ED34-4164-8CE61C2D105F}"/>
              </a:ext>
            </a:extLst>
          </p:cNvPr>
          <p:cNvSpPr txBox="1">
            <a:spLocks noChangeArrowheads="1"/>
          </p:cNvSpPr>
          <p:nvPr/>
        </p:nvSpPr>
        <p:spPr bwMode="auto">
          <a:xfrm>
            <a:off x="4927600" y="2636838"/>
            <a:ext cx="5080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Iowa</a:t>
            </a:r>
          </a:p>
        </p:txBody>
      </p:sp>
      <p:sp>
        <p:nvSpPr>
          <p:cNvPr id="4121" name="Textfeld 21">
            <a:extLst>
              <a:ext uri="{FF2B5EF4-FFF2-40B4-BE49-F238E27FC236}">
                <a16:creationId xmlns:a16="http://schemas.microsoft.com/office/drawing/2014/main" id="{9EF072D4-B2EE-BC00-FF1D-144A4D0AA19C}"/>
              </a:ext>
            </a:extLst>
          </p:cNvPr>
          <p:cNvSpPr txBox="1">
            <a:spLocks noChangeArrowheads="1"/>
          </p:cNvSpPr>
          <p:nvPr/>
        </p:nvSpPr>
        <p:spPr bwMode="auto">
          <a:xfrm>
            <a:off x="5003800" y="3232150"/>
            <a:ext cx="7556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Missouri</a:t>
            </a:r>
          </a:p>
        </p:txBody>
      </p:sp>
      <p:sp>
        <p:nvSpPr>
          <p:cNvPr id="4122" name="Textfeld 22">
            <a:extLst>
              <a:ext uri="{FF2B5EF4-FFF2-40B4-BE49-F238E27FC236}">
                <a16:creationId xmlns:a16="http://schemas.microsoft.com/office/drawing/2014/main" id="{E10F4C42-D48E-AB55-947D-31F283D78440}"/>
              </a:ext>
            </a:extLst>
          </p:cNvPr>
          <p:cNvSpPr txBox="1">
            <a:spLocks noChangeArrowheads="1"/>
          </p:cNvSpPr>
          <p:nvPr/>
        </p:nvSpPr>
        <p:spPr bwMode="auto">
          <a:xfrm>
            <a:off x="4284663" y="3224213"/>
            <a:ext cx="6953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Kansas</a:t>
            </a:r>
            <a:endParaRPr lang="de-AT" altLang="de-DE" sz="1800" b="0">
              <a:solidFill>
                <a:schemeClr val="tx1"/>
              </a:solidFill>
              <a:latin typeface="Calibri" panose="020F0502020204030204" pitchFamily="34" charset="0"/>
            </a:endParaRPr>
          </a:p>
        </p:txBody>
      </p:sp>
      <p:sp>
        <p:nvSpPr>
          <p:cNvPr id="4123" name="Textfeld 23">
            <a:extLst>
              <a:ext uri="{FF2B5EF4-FFF2-40B4-BE49-F238E27FC236}">
                <a16:creationId xmlns:a16="http://schemas.microsoft.com/office/drawing/2014/main" id="{363D9142-5F83-E708-F09B-6B52DFD130A5}"/>
              </a:ext>
            </a:extLst>
          </p:cNvPr>
          <p:cNvSpPr txBox="1">
            <a:spLocks noChangeArrowheads="1"/>
          </p:cNvSpPr>
          <p:nvPr/>
        </p:nvSpPr>
        <p:spPr bwMode="auto">
          <a:xfrm rot="2728141">
            <a:off x="5133976" y="2209800"/>
            <a:ext cx="882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Wisconsin</a:t>
            </a:r>
          </a:p>
        </p:txBody>
      </p:sp>
      <p:sp>
        <p:nvSpPr>
          <p:cNvPr id="4124" name="Textfeld 24">
            <a:extLst>
              <a:ext uri="{FF2B5EF4-FFF2-40B4-BE49-F238E27FC236}">
                <a16:creationId xmlns:a16="http://schemas.microsoft.com/office/drawing/2014/main" id="{AEEC79AC-5FDC-C004-EEF1-4CFEF80798B7}"/>
              </a:ext>
            </a:extLst>
          </p:cNvPr>
          <p:cNvSpPr txBox="1">
            <a:spLocks noChangeArrowheads="1"/>
          </p:cNvSpPr>
          <p:nvPr/>
        </p:nvSpPr>
        <p:spPr bwMode="auto">
          <a:xfrm rot="3529594">
            <a:off x="5795169" y="2220119"/>
            <a:ext cx="7969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Michigan</a:t>
            </a:r>
          </a:p>
        </p:txBody>
      </p:sp>
      <p:sp>
        <p:nvSpPr>
          <p:cNvPr id="4125" name="Textfeld 25">
            <a:extLst>
              <a:ext uri="{FF2B5EF4-FFF2-40B4-BE49-F238E27FC236}">
                <a16:creationId xmlns:a16="http://schemas.microsoft.com/office/drawing/2014/main" id="{4F152246-EE2B-5B6B-7F87-BBA619BAFD84}"/>
              </a:ext>
            </a:extLst>
          </p:cNvPr>
          <p:cNvSpPr txBox="1">
            <a:spLocks noChangeArrowheads="1"/>
          </p:cNvSpPr>
          <p:nvPr/>
        </p:nvSpPr>
        <p:spPr bwMode="auto">
          <a:xfrm rot="3994681">
            <a:off x="5423694" y="2883694"/>
            <a:ext cx="6096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Illinois</a:t>
            </a:r>
          </a:p>
        </p:txBody>
      </p:sp>
      <p:sp>
        <p:nvSpPr>
          <p:cNvPr id="4126" name="Textfeld 26">
            <a:extLst>
              <a:ext uri="{FF2B5EF4-FFF2-40B4-BE49-F238E27FC236}">
                <a16:creationId xmlns:a16="http://schemas.microsoft.com/office/drawing/2014/main" id="{A78C3280-76A4-A97C-3D07-CC9A74E4782C}"/>
              </a:ext>
            </a:extLst>
          </p:cNvPr>
          <p:cNvSpPr txBox="1">
            <a:spLocks noChangeArrowheads="1"/>
          </p:cNvSpPr>
          <p:nvPr/>
        </p:nvSpPr>
        <p:spPr bwMode="auto">
          <a:xfrm rot="4565165">
            <a:off x="5813426" y="2814637"/>
            <a:ext cx="685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Indiana</a:t>
            </a:r>
          </a:p>
        </p:txBody>
      </p:sp>
      <p:sp>
        <p:nvSpPr>
          <p:cNvPr id="4127" name="Textfeld 27">
            <a:extLst>
              <a:ext uri="{FF2B5EF4-FFF2-40B4-BE49-F238E27FC236}">
                <a16:creationId xmlns:a16="http://schemas.microsoft.com/office/drawing/2014/main" id="{F6F2BBD5-BB7F-E796-CA58-9E340F17D56F}"/>
              </a:ext>
            </a:extLst>
          </p:cNvPr>
          <p:cNvSpPr txBox="1">
            <a:spLocks noChangeArrowheads="1"/>
          </p:cNvSpPr>
          <p:nvPr/>
        </p:nvSpPr>
        <p:spPr bwMode="auto">
          <a:xfrm rot="-1111307">
            <a:off x="5880100" y="3200400"/>
            <a:ext cx="815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Kentucky</a:t>
            </a:r>
          </a:p>
        </p:txBody>
      </p:sp>
      <p:sp>
        <p:nvSpPr>
          <p:cNvPr id="4128" name="Textfeld 28">
            <a:extLst>
              <a:ext uri="{FF2B5EF4-FFF2-40B4-BE49-F238E27FC236}">
                <a16:creationId xmlns:a16="http://schemas.microsoft.com/office/drawing/2014/main" id="{C988FA52-2A3E-9C5D-B0C9-819F98753701}"/>
              </a:ext>
            </a:extLst>
          </p:cNvPr>
          <p:cNvSpPr txBox="1">
            <a:spLocks noChangeArrowheads="1"/>
          </p:cNvSpPr>
          <p:nvPr/>
        </p:nvSpPr>
        <p:spPr bwMode="auto">
          <a:xfrm rot="-537389">
            <a:off x="5667375" y="3503613"/>
            <a:ext cx="92551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Tennessee</a:t>
            </a:r>
          </a:p>
        </p:txBody>
      </p:sp>
      <p:sp>
        <p:nvSpPr>
          <p:cNvPr id="4129" name="Textfeld 29">
            <a:extLst>
              <a:ext uri="{FF2B5EF4-FFF2-40B4-BE49-F238E27FC236}">
                <a16:creationId xmlns:a16="http://schemas.microsoft.com/office/drawing/2014/main" id="{B881A47A-3C72-8125-8681-852023A6D1A3}"/>
              </a:ext>
            </a:extLst>
          </p:cNvPr>
          <p:cNvSpPr txBox="1">
            <a:spLocks noChangeArrowheads="1"/>
          </p:cNvSpPr>
          <p:nvPr/>
        </p:nvSpPr>
        <p:spPr bwMode="auto">
          <a:xfrm rot="3998841">
            <a:off x="5395119" y="4029869"/>
            <a:ext cx="9255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Mississippi</a:t>
            </a:r>
          </a:p>
        </p:txBody>
      </p:sp>
      <p:sp>
        <p:nvSpPr>
          <p:cNvPr id="4130" name="Textfeld 30">
            <a:extLst>
              <a:ext uri="{FF2B5EF4-FFF2-40B4-BE49-F238E27FC236}">
                <a16:creationId xmlns:a16="http://schemas.microsoft.com/office/drawing/2014/main" id="{27ED2466-5AE1-BE0C-9F17-BEACB9AF6850}"/>
              </a:ext>
            </a:extLst>
          </p:cNvPr>
          <p:cNvSpPr txBox="1">
            <a:spLocks noChangeArrowheads="1"/>
          </p:cNvSpPr>
          <p:nvPr/>
        </p:nvSpPr>
        <p:spPr bwMode="auto">
          <a:xfrm>
            <a:off x="6227763" y="2627313"/>
            <a:ext cx="5095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Ohio</a:t>
            </a:r>
          </a:p>
        </p:txBody>
      </p:sp>
      <p:sp>
        <p:nvSpPr>
          <p:cNvPr id="4131" name="Textfeld 21503">
            <a:extLst>
              <a:ext uri="{FF2B5EF4-FFF2-40B4-BE49-F238E27FC236}">
                <a16:creationId xmlns:a16="http://schemas.microsoft.com/office/drawing/2014/main" id="{D777BAA1-EDF0-B575-883C-4C2BB4FB5058}"/>
              </a:ext>
            </a:extLst>
          </p:cNvPr>
          <p:cNvSpPr txBox="1">
            <a:spLocks noChangeArrowheads="1"/>
          </p:cNvSpPr>
          <p:nvPr/>
        </p:nvSpPr>
        <p:spPr bwMode="auto">
          <a:xfrm rot="3201394">
            <a:off x="5820569" y="4010819"/>
            <a:ext cx="7889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Alabama</a:t>
            </a:r>
          </a:p>
        </p:txBody>
      </p:sp>
      <p:sp>
        <p:nvSpPr>
          <p:cNvPr id="4132" name="Textfeld 21504">
            <a:extLst>
              <a:ext uri="{FF2B5EF4-FFF2-40B4-BE49-F238E27FC236}">
                <a16:creationId xmlns:a16="http://schemas.microsoft.com/office/drawing/2014/main" id="{56A390EB-01BB-CE45-5C74-4FABCE5AF47A}"/>
              </a:ext>
            </a:extLst>
          </p:cNvPr>
          <p:cNvSpPr txBox="1">
            <a:spLocks noChangeArrowheads="1"/>
          </p:cNvSpPr>
          <p:nvPr/>
        </p:nvSpPr>
        <p:spPr bwMode="auto">
          <a:xfrm rot="3036594">
            <a:off x="6648451" y="4605337"/>
            <a:ext cx="6524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Florida</a:t>
            </a:r>
          </a:p>
        </p:txBody>
      </p:sp>
      <p:sp>
        <p:nvSpPr>
          <p:cNvPr id="4133" name="Textfeld 21508">
            <a:extLst>
              <a:ext uri="{FF2B5EF4-FFF2-40B4-BE49-F238E27FC236}">
                <a16:creationId xmlns:a16="http://schemas.microsoft.com/office/drawing/2014/main" id="{D1F46602-3C33-F79C-FE56-6479C1F9B443}"/>
              </a:ext>
            </a:extLst>
          </p:cNvPr>
          <p:cNvSpPr txBox="1">
            <a:spLocks noChangeArrowheads="1"/>
          </p:cNvSpPr>
          <p:nvPr/>
        </p:nvSpPr>
        <p:spPr bwMode="auto">
          <a:xfrm rot="2643710">
            <a:off x="6294438" y="3943350"/>
            <a:ext cx="7286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Georgia</a:t>
            </a:r>
          </a:p>
        </p:txBody>
      </p:sp>
      <p:sp>
        <p:nvSpPr>
          <p:cNvPr id="4134" name="Textfeld 21509">
            <a:extLst>
              <a:ext uri="{FF2B5EF4-FFF2-40B4-BE49-F238E27FC236}">
                <a16:creationId xmlns:a16="http://schemas.microsoft.com/office/drawing/2014/main" id="{0D5EE98E-7D6A-42DE-E6B9-50B705F1EC37}"/>
              </a:ext>
            </a:extLst>
          </p:cNvPr>
          <p:cNvSpPr txBox="1">
            <a:spLocks noChangeArrowheads="1"/>
          </p:cNvSpPr>
          <p:nvPr/>
        </p:nvSpPr>
        <p:spPr bwMode="auto">
          <a:xfrm>
            <a:off x="6588125" y="3595688"/>
            <a:ext cx="7540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South </a:t>
            </a:r>
          </a:p>
          <a:p>
            <a:pPr eaLnBrk="1" hangingPunct="1">
              <a:spcBef>
                <a:spcPct val="0"/>
              </a:spcBef>
              <a:buFontTx/>
              <a:buNone/>
            </a:pPr>
            <a:r>
              <a:rPr lang="de-AT" altLang="de-DE" sz="1200" b="0">
                <a:solidFill>
                  <a:schemeClr val="tx1"/>
                </a:solidFill>
                <a:latin typeface="Arial" panose="020B0604020202020204" pitchFamily="34" charset="0"/>
              </a:rPr>
              <a:t>Carolina</a:t>
            </a:r>
          </a:p>
        </p:txBody>
      </p:sp>
      <p:sp>
        <p:nvSpPr>
          <p:cNvPr id="4135" name="Textfeld 21510">
            <a:extLst>
              <a:ext uri="{FF2B5EF4-FFF2-40B4-BE49-F238E27FC236}">
                <a16:creationId xmlns:a16="http://schemas.microsoft.com/office/drawing/2014/main" id="{1F6CDF3D-A1A3-AD82-111B-785B655AC0FE}"/>
              </a:ext>
            </a:extLst>
          </p:cNvPr>
          <p:cNvSpPr txBox="1">
            <a:spLocks noChangeArrowheads="1"/>
          </p:cNvSpPr>
          <p:nvPr/>
        </p:nvSpPr>
        <p:spPr bwMode="auto">
          <a:xfrm rot="-806458">
            <a:off x="6532563" y="3292475"/>
            <a:ext cx="11731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North Carolina</a:t>
            </a:r>
          </a:p>
        </p:txBody>
      </p:sp>
      <p:sp>
        <p:nvSpPr>
          <p:cNvPr id="4136" name="Textfeld 21511">
            <a:extLst>
              <a:ext uri="{FF2B5EF4-FFF2-40B4-BE49-F238E27FC236}">
                <a16:creationId xmlns:a16="http://schemas.microsoft.com/office/drawing/2014/main" id="{0134A1A8-6177-96FD-A066-E28ECB118839}"/>
              </a:ext>
            </a:extLst>
          </p:cNvPr>
          <p:cNvSpPr txBox="1">
            <a:spLocks noChangeArrowheads="1"/>
          </p:cNvSpPr>
          <p:nvPr/>
        </p:nvSpPr>
        <p:spPr bwMode="auto">
          <a:xfrm>
            <a:off x="6875463" y="2919413"/>
            <a:ext cx="5635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800">
                <a:solidFill>
                  <a:schemeClr val="tx1"/>
                </a:solidFill>
                <a:latin typeface="Arial" panose="020B0604020202020204" pitchFamily="34" charset="0"/>
              </a:rPr>
              <a:t>DC </a:t>
            </a:r>
          </a:p>
          <a:p>
            <a:pPr eaLnBrk="1" hangingPunct="1">
              <a:spcBef>
                <a:spcPct val="0"/>
              </a:spcBef>
              <a:buFontTx/>
              <a:buNone/>
            </a:pPr>
            <a:r>
              <a:rPr lang="de-AT" altLang="de-DE" sz="800">
                <a:solidFill>
                  <a:schemeClr val="tx1"/>
                </a:solidFill>
                <a:latin typeface="Arial" panose="020B0604020202020204" pitchFamily="34" charset="0"/>
              </a:rPr>
              <a:t>Virginia</a:t>
            </a:r>
          </a:p>
        </p:txBody>
      </p:sp>
      <p:sp>
        <p:nvSpPr>
          <p:cNvPr id="4137" name="Textfeld 21512">
            <a:extLst>
              <a:ext uri="{FF2B5EF4-FFF2-40B4-BE49-F238E27FC236}">
                <a16:creationId xmlns:a16="http://schemas.microsoft.com/office/drawing/2014/main" id="{8AA24FBE-403A-B395-E592-0E369F2377F7}"/>
              </a:ext>
            </a:extLst>
          </p:cNvPr>
          <p:cNvSpPr txBox="1">
            <a:spLocks noChangeArrowheads="1"/>
          </p:cNvSpPr>
          <p:nvPr/>
        </p:nvSpPr>
        <p:spPr bwMode="auto">
          <a:xfrm>
            <a:off x="6443663" y="2946400"/>
            <a:ext cx="5921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800">
                <a:solidFill>
                  <a:schemeClr val="tx1"/>
                </a:solidFill>
                <a:latin typeface="Arial" panose="020B0604020202020204" pitchFamily="34" charset="0"/>
              </a:rPr>
              <a:t>West</a:t>
            </a:r>
          </a:p>
          <a:p>
            <a:pPr eaLnBrk="1" hangingPunct="1">
              <a:spcBef>
                <a:spcPct val="0"/>
              </a:spcBef>
              <a:buFontTx/>
              <a:buNone/>
            </a:pPr>
            <a:r>
              <a:rPr lang="de-AT" altLang="de-DE" sz="800">
                <a:solidFill>
                  <a:schemeClr val="tx1"/>
                </a:solidFill>
                <a:latin typeface="Arial" panose="020B0604020202020204" pitchFamily="34" charset="0"/>
              </a:rPr>
              <a:t> Virginia</a:t>
            </a:r>
          </a:p>
        </p:txBody>
      </p:sp>
      <p:sp>
        <p:nvSpPr>
          <p:cNvPr id="4138" name="Textfeld 21513">
            <a:extLst>
              <a:ext uri="{FF2B5EF4-FFF2-40B4-BE49-F238E27FC236}">
                <a16:creationId xmlns:a16="http://schemas.microsoft.com/office/drawing/2014/main" id="{EF2BFD0B-38A5-F3F8-3748-5BAE5592C6FD}"/>
              </a:ext>
            </a:extLst>
          </p:cNvPr>
          <p:cNvSpPr txBox="1">
            <a:spLocks noChangeArrowheads="1"/>
          </p:cNvSpPr>
          <p:nvPr/>
        </p:nvSpPr>
        <p:spPr bwMode="auto">
          <a:xfrm rot="-917037">
            <a:off x="6588125" y="2528888"/>
            <a:ext cx="8461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800">
                <a:solidFill>
                  <a:schemeClr val="tx1"/>
                </a:solidFill>
                <a:latin typeface="Arial" panose="020B0604020202020204" pitchFamily="34" charset="0"/>
              </a:rPr>
              <a:t>Pennsylvania</a:t>
            </a:r>
          </a:p>
        </p:txBody>
      </p:sp>
      <p:sp>
        <p:nvSpPr>
          <p:cNvPr id="4139" name="Textfeld 21514">
            <a:extLst>
              <a:ext uri="{FF2B5EF4-FFF2-40B4-BE49-F238E27FC236}">
                <a16:creationId xmlns:a16="http://schemas.microsoft.com/office/drawing/2014/main" id="{7BA0AE01-D210-DFED-7C20-7BE8C8FCB84C}"/>
              </a:ext>
            </a:extLst>
          </p:cNvPr>
          <p:cNvSpPr txBox="1">
            <a:spLocks noChangeArrowheads="1"/>
          </p:cNvSpPr>
          <p:nvPr/>
        </p:nvSpPr>
        <p:spPr bwMode="auto">
          <a:xfrm>
            <a:off x="6948488" y="1958975"/>
            <a:ext cx="533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New </a:t>
            </a:r>
          </a:p>
          <a:p>
            <a:pPr eaLnBrk="1" hangingPunct="1">
              <a:spcBef>
                <a:spcPct val="0"/>
              </a:spcBef>
              <a:buFontTx/>
              <a:buNone/>
            </a:pPr>
            <a:r>
              <a:rPr lang="de-AT" altLang="de-DE" sz="1200" b="0">
                <a:solidFill>
                  <a:schemeClr val="tx1"/>
                </a:solidFill>
                <a:latin typeface="Arial" panose="020B0604020202020204" pitchFamily="34" charset="0"/>
              </a:rPr>
              <a:t>York</a:t>
            </a:r>
          </a:p>
        </p:txBody>
      </p:sp>
      <p:cxnSp>
        <p:nvCxnSpPr>
          <p:cNvPr id="2" name="Gerade Verbindung 21516">
            <a:extLst>
              <a:ext uri="{FF2B5EF4-FFF2-40B4-BE49-F238E27FC236}">
                <a16:creationId xmlns:a16="http://schemas.microsoft.com/office/drawing/2014/main" id="{E44B526A-250A-51FB-C6A8-049C4F82D393}"/>
              </a:ext>
            </a:extLst>
          </p:cNvPr>
          <p:cNvCxnSpPr/>
          <p:nvPr/>
        </p:nvCxnSpPr>
        <p:spPr>
          <a:xfrm>
            <a:off x="7105650" y="2965450"/>
            <a:ext cx="850900" cy="3444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Gerade Verbindung 21518">
            <a:extLst>
              <a:ext uri="{FF2B5EF4-FFF2-40B4-BE49-F238E27FC236}">
                <a16:creationId xmlns:a16="http://schemas.microsoft.com/office/drawing/2014/main" id="{E522974C-DDFE-942B-1A2D-BF46E8500784}"/>
              </a:ext>
            </a:extLst>
          </p:cNvPr>
          <p:cNvCxnSpPr/>
          <p:nvPr/>
        </p:nvCxnSpPr>
        <p:spPr>
          <a:xfrm>
            <a:off x="7191375" y="2901950"/>
            <a:ext cx="1150938" cy="4032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Gerade Verbindung 21522">
            <a:extLst>
              <a:ext uri="{FF2B5EF4-FFF2-40B4-BE49-F238E27FC236}">
                <a16:creationId xmlns:a16="http://schemas.microsoft.com/office/drawing/2014/main" id="{9D2CC8C0-F283-1F65-CCC7-2146FF533277}"/>
              </a:ext>
            </a:extLst>
          </p:cNvPr>
          <p:cNvCxnSpPr/>
          <p:nvPr/>
        </p:nvCxnSpPr>
        <p:spPr>
          <a:xfrm>
            <a:off x="7366000" y="2803525"/>
            <a:ext cx="869950" cy="177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143" name="Textfeld 21524">
            <a:extLst>
              <a:ext uri="{FF2B5EF4-FFF2-40B4-BE49-F238E27FC236}">
                <a16:creationId xmlns:a16="http://schemas.microsoft.com/office/drawing/2014/main" id="{0E8CCC1F-BB60-B8D2-97D5-2ED22780FD67}"/>
              </a:ext>
            </a:extLst>
          </p:cNvPr>
          <p:cNvSpPr txBox="1">
            <a:spLocks noChangeArrowheads="1"/>
          </p:cNvSpPr>
          <p:nvPr/>
        </p:nvSpPr>
        <p:spPr bwMode="auto">
          <a:xfrm rot="2481989">
            <a:off x="7396163" y="1433513"/>
            <a:ext cx="6016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a:solidFill>
                  <a:schemeClr val="tx1"/>
                </a:solidFill>
                <a:latin typeface="Arial" panose="020B0604020202020204" pitchFamily="34" charset="0"/>
              </a:rPr>
              <a:t>Maine</a:t>
            </a:r>
          </a:p>
        </p:txBody>
      </p:sp>
      <p:cxnSp>
        <p:nvCxnSpPr>
          <p:cNvPr id="5" name="Gerade Verbindung 21526">
            <a:extLst>
              <a:ext uri="{FF2B5EF4-FFF2-40B4-BE49-F238E27FC236}">
                <a16:creationId xmlns:a16="http://schemas.microsoft.com/office/drawing/2014/main" id="{CA25D089-DC10-12A8-C5BC-6ED2CDF8B9DB}"/>
              </a:ext>
            </a:extLst>
          </p:cNvPr>
          <p:cNvCxnSpPr/>
          <p:nvPr/>
        </p:nvCxnSpPr>
        <p:spPr>
          <a:xfrm>
            <a:off x="7366000" y="1919288"/>
            <a:ext cx="914400" cy="889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Gerade Verbindung 21529">
            <a:extLst>
              <a:ext uri="{FF2B5EF4-FFF2-40B4-BE49-F238E27FC236}">
                <a16:creationId xmlns:a16="http://schemas.microsoft.com/office/drawing/2014/main" id="{04AD5BB9-4B07-1891-4274-5C7E6A9D9301}"/>
              </a:ext>
            </a:extLst>
          </p:cNvPr>
          <p:cNvCxnSpPr/>
          <p:nvPr/>
        </p:nvCxnSpPr>
        <p:spPr>
          <a:xfrm>
            <a:off x="7551738" y="2057400"/>
            <a:ext cx="790575" cy="1809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Gerade Verbindung 21532">
            <a:extLst>
              <a:ext uri="{FF2B5EF4-FFF2-40B4-BE49-F238E27FC236}">
                <a16:creationId xmlns:a16="http://schemas.microsoft.com/office/drawing/2014/main" id="{5615B020-F183-13F3-8FE7-C047790F25C0}"/>
              </a:ext>
            </a:extLst>
          </p:cNvPr>
          <p:cNvCxnSpPr/>
          <p:nvPr/>
        </p:nvCxnSpPr>
        <p:spPr>
          <a:xfrm>
            <a:off x="7739063" y="2203450"/>
            <a:ext cx="750887" cy="50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Gerade Verbindung 21534">
            <a:extLst>
              <a:ext uri="{FF2B5EF4-FFF2-40B4-BE49-F238E27FC236}">
                <a16:creationId xmlns:a16="http://schemas.microsoft.com/office/drawing/2014/main" id="{6E33B490-7642-D21A-1DFF-BA149EDE9C48}"/>
              </a:ext>
            </a:extLst>
          </p:cNvPr>
          <p:cNvCxnSpPr/>
          <p:nvPr/>
        </p:nvCxnSpPr>
        <p:spPr>
          <a:xfrm>
            <a:off x="7515225" y="2355850"/>
            <a:ext cx="639763" cy="5556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 Verbindung 21544">
            <a:extLst>
              <a:ext uri="{FF2B5EF4-FFF2-40B4-BE49-F238E27FC236}">
                <a16:creationId xmlns:a16="http://schemas.microsoft.com/office/drawing/2014/main" id="{F324AD21-B66C-FAB4-86FB-F331E391B0B3}"/>
              </a:ext>
            </a:extLst>
          </p:cNvPr>
          <p:cNvCxnSpPr/>
          <p:nvPr/>
        </p:nvCxnSpPr>
        <p:spPr>
          <a:xfrm>
            <a:off x="7669213" y="2333625"/>
            <a:ext cx="773112" cy="452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149" name="Textfeld 21546">
            <a:extLst>
              <a:ext uri="{FF2B5EF4-FFF2-40B4-BE49-F238E27FC236}">
                <a16:creationId xmlns:a16="http://schemas.microsoft.com/office/drawing/2014/main" id="{5E4ECC58-6FA2-8D14-B524-C284D75629A3}"/>
              </a:ext>
            </a:extLst>
          </p:cNvPr>
          <p:cNvSpPr txBox="1">
            <a:spLocks noChangeArrowheads="1"/>
          </p:cNvSpPr>
          <p:nvPr/>
        </p:nvSpPr>
        <p:spPr bwMode="auto">
          <a:xfrm rot="1361717">
            <a:off x="7686675" y="3149600"/>
            <a:ext cx="60801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800" b="0">
                <a:solidFill>
                  <a:schemeClr val="tx1"/>
                </a:solidFill>
                <a:latin typeface="Arial" panose="020B0604020202020204" pitchFamily="34" charset="0"/>
              </a:rPr>
              <a:t>Maryland</a:t>
            </a:r>
          </a:p>
        </p:txBody>
      </p:sp>
      <p:sp>
        <p:nvSpPr>
          <p:cNvPr id="4150" name="Textfeld 21547">
            <a:extLst>
              <a:ext uri="{FF2B5EF4-FFF2-40B4-BE49-F238E27FC236}">
                <a16:creationId xmlns:a16="http://schemas.microsoft.com/office/drawing/2014/main" id="{0776E56B-1D77-E8AF-31C1-1B8E340C7370}"/>
              </a:ext>
            </a:extLst>
          </p:cNvPr>
          <p:cNvSpPr txBox="1">
            <a:spLocks noChangeArrowheads="1"/>
          </p:cNvSpPr>
          <p:nvPr/>
        </p:nvSpPr>
        <p:spPr bwMode="auto">
          <a:xfrm rot="299121">
            <a:off x="7877175" y="1839913"/>
            <a:ext cx="5746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800" b="0">
                <a:solidFill>
                  <a:schemeClr val="tx1"/>
                </a:solidFill>
                <a:latin typeface="Arial" panose="020B0604020202020204" pitchFamily="34" charset="0"/>
              </a:rPr>
              <a:t>Vermont</a:t>
            </a:r>
          </a:p>
        </p:txBody>
      </p:sp>
      <p:sp>
        <p:nvSpPr>
          <p:cNvPr id="4151" name="Textfeld 21550">
            <a:extLst>
              <a:ext uri="{FF2B5EF4-FFF2-40B4-BE49-F238E27FC236}">
                <a16:creationId xmlns:a16="http://schemas.microsoft.com/office/drawing/2014/main" id="{EBD9846E-E70F-25F0-F97A-D15136794A3C}"/>
              </a:ext>
            </a:extLst>
          </p:cNvPr>
          <p:cNvSpPr txBox="1">
            <a:spLocks noChangeArrowheads="1"/>
          </p:cNvSpPr>
          <p:nvPr/>
        </p:nvSpPr>
        <p:spPr bwMode="auto">
          <a:xfrm rot="759206">
            <a:off x="7721600" y="2005013"/>
            <a:ext cx="9144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800" b="0">
                <a:solidFill>
                  <a:schemeClr val="tx1"/>
                </a:solidFill>
                <a:latin typeface="Arial" panose="020B0604020202020204" pitchFamily="34" charset="0"/>
              </a:rPr>
              <a:t>New Hampshire</a:t>
            </a:r>
          </a:p>
        </p:txBody>
      </p:sp>
      <p:sp>
        <p:nvSpPr>
          <p:cNvPr id="4152" name="Textfeld 21551">
            <a:extLst>
              <a:ext uri="{FF2B5EF4-FFF2-40B4-BE49-F238E27FC236}">
                <a16:creationId xmlns:a16="http://schemas.microsoft.com/office/drawing/2014/main" id="{DFC29BC4-194D-9CB5-294E-1849D5E3B755}"/>
              </a:ext>
            </a:extLst>
          </p:cNvPr>
          <p:cNvSpPr txBox="1">
            <a:spLocks noChangeArrowheads="1"/>
          </p:cNvSpPr>
          <p:nvPr/>
        </p:nvSpPr>
        <p:spPr bwMode="auto">
          <a:xfrm rot="2048916">
            <a:off x="7905750" y="2397125"/>
            <a:ext cx="93027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800" b="0">
                <a:solidFill>
                  <a:schemeClr val="tx1"/>
                </a:solidFill>
                <a:latin typeface="Arial" panose="020B0604020202020204" pitchFamily="34" charset="0"/>
              </a:rPr>
              <a:t>Massachusettes</a:t>
            </a:r>
          </a:p>
        </p:txBody>
      </p:sp>
      <p:sp>
        <p:nvSpPr>
          <p:cNvPr id="4153" name="Textfeld 21552">
            <a:extLst>
              <a:ext uri="{FF2B5EF4-FFF2-40B4-BE49-F238E27FC236}">
                <a16:creationId xmlns:a16="http://schemas.microsoft.com/office/drawing/2014/main" id="{0644C7A5-BF18-0E41-F2EC-B67668AA1B9A}"/>
              </a:ext>
            </a:extLst>
          </p:cNvPr>
          <p:cNvSpPr txBox="1">
            <a:spLocks noChangeArrowheads="1"/>
          </p:cNvSpPr>
          <p:nvPr/>
        </p:nvSpPr>
        <p:spPr bwMode="auto">
          <a:xfrm rot="2021698">
            <a:off x="7734300" y="2433638"/>
            <a:ext cx="7905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800" b="0">
                <a:solidFill>
                  <a:schemeClr val="tx1"/>
                </a:solidFill>
                <a:latin typeface="Arial" panose="020B0604020202020204" pitchFamily="34" charset="0"/>
              </a:rPr>
              <a:t>Rhode Island</a:t>
            </a:r>
          </a:p>
        </p:txBody>
      </p:sp>
      <p:sp>
        <p:nvSpPr>
          <p:cNvPr id="4154" name="Textfeld 21553">
            <a:extLst>
              <a:ext uri="{FF2B5EF4-FFF2-40B4-BE49-F238E27FC236}">
                <a16:creationId xmlns:a16="http://schemas.microsoft.com/office/drawing/2014/main" id="{4C724B01-4F60-6695-6A46-0AEB97B1D877}"/>
              </a:ext>
            </a:extLst>
          </p:cNvPr>
          <p:cNvSpPr txBox="1">
            <a:spLocks noChangeArrowheads="1"/>
          </p:cNvSpPr>
          <p:nvPr/>
        </p:nvSpPr>
        <p:spPr bwMode="auto">
          <a:xfrm rot="2484116">
            <a:off x="7559675" y="2532063"/>
            <a:ext cx="72866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800" b="0">
                <a:solidFill>
                  <a:schemeClr val="tx1"/>
                </a:solidFill>
                <a:latin typeface="Arial" panose="020B0604020202020204" pitchFamily="34" charset="0"/>
              </a:rPr>
              <a:t>Connecticut</a:t>
            </a:r>
          </a:p>
        </p:txBody>
      </p:sp>
      <p:sp>
        <p:nvSpPr>
          <p:cNvPr id="4155" name="Textfeld 21554">
            <a:extLst>
              <a:ext uri="{FF2B5EF4-FFF2-40B4-BE49-F238E27FC236}">
                <a16:creationId xmlns:a16="http://schemas.microsoft.com/office/drawing/2014/main" id="{557EF475-81A1-0AFA-D698-6EBC75F1D573}"/>
              </a:ext>
            </a:extLst>
          </p:cNvPr>
          <p:cNvSpPr txBox="1">
            <a:spLocks noChangeArrowheads="1"/>
          </p:cNvSpPr>
          <p:nvPr/>
        </p:nvSpPr>
        <p:spPr bwMode="auto">
          <a:xfrm rot="1298033">
            <a:off x="7918450" y="3122613"/>
            <a:ext cx="7207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800" b="0">
                <a:solidFill>
                  <a:schemeClr val="tx1"/>
                </a:solidFill>
                <a:latin typeface="Arial" panose="020B0604020202020204" pitchFamily="34" charset="0"/>
              </a:rPr>
              <a:t>New Jersey</a:t>
            </a:r>
          </a:p>
        </p:txBody>
      </p:sp>
      <p:sp>
        <p:nvSpPr>
          <p:cNvPr id="4156" name="Textfeld 21555">
            <a:extLst>
              <a:ext uri="{FF2B5EF4-FFF2-40B4-BE49-F238E27FC236}">
                <a16:creationId xmlns:a16="http://schemas.microsoft.com/office/drawing/2014/main" id="{ACC9D29D-A06E-C641-6677-DC4592BF50F4}"/>
              </a:ext>
            </a:extLst>
          </p:cNvPr>
          <p:cNvSpPr txBox="1">
            <a:spLocks noChangeArrowheads="1"/>
          </p:cNvSpPr>
          <p:nvPr/>
        </p:nvSpPr>
        <p:spPr bwMode="auto">
          <a:xfrm rot="905726">
            <a:off x="7459663" y="2695575"/>
            <a:ext cx="6191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800" b="0">
                <a:solidFill>
                  <a:schemeClr val="tx1"/>
                </a:solidFill>
                <a:latin typeface="Arial" panose="020B0604020202020204" pitchFamily="34" charset="0"/>
              </a:rPr>
              <a:t>Delaware</a:t>
            </a:r>
          </a:p>
        </p:txBody>
      </p:sp>
      <p:pic>
        <p:nvPicPr>
          <p:cNvPr id="4157" name="Grafik 93">
            <a:extLst>
              <a:ext uri="{FF2B5EF4-FFF2-40B4-BE49-F238E27FC236}">
                <a16:creationId xmlns:a16="http://schemas.microsoft.com/office/drawing/2014/main" id="{B9B65D56-CDC5-2D18-C4B5-5048150A4A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609" t="70139" r="79034" b="13431"/>
          <a:stretch>
            <a:fillRect/>
          </a:stretch>
        </p:blipFill>
        <p:spPr bwMode="auto">
          <a:xfrm>
            <a:off x="803275" y="4953000"/>
            <a:ext cx="933450" cy="747713"/>
          </a:xfrm>
          <a:prstGeom prst="rect">
            <a:avLst/>
          </a:pr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158" name="Grafik 94">
            <a:extLst>
              <a:ext uri="{FF2B5EF4-FFF2-40B4-BE49-F238E27FC236}">
                <a16:creationId xmlns:a16="http://schemas.microsoft.com/office/drawing/2014/main" id="{00722885-47E2-D721-32FF-10237968E1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0683" t="75456" r="73853" b="13725"/>
          <a:stretch>
            <a:fillRect/>
          </a:stretch>
        </p:blipFill>
        <p:spPr bwMode="auto">
          <a:xfrm>
            <a:off x="1787525" y="5106988"/>
            <a:ext cx="768350" cy="604837"/>
          </a:xfrm>
          <a:prstGeom prst="rect">
            <a:avLst/>
          </a:prstGeom>
          <a:solidFill>
            <a:schemeClr val="bg1"/>
          </a:solidFill>
          <a:ln w="3175">
            <a:solidFill>
              <a:srgbClr val="0A0A0A"/>
            </a:solidFill>
            <a:miter lim="800000"/>
            <a:headEnd/>
            <a:tailEnd/>
          </a:ln>
        </p:spPr>
      </p:pic>
      <p:sp>
        <p:nvSpPr>
          <p:cNvPr id="4159" name="Textfeld 9">
            <a:extLst>
              <a:ext uri="{FF2B5EF4-FFF2-40B4-BE49-F238E27FC236}">
                <a16:creationId xmlns:a16="http://schemas.microsoft.com/office/drawing/2014/main" id="{31B591C0-0471-D82F-27BB-233FA6E6C9F0}"/>
              </a:ext>
            </a:extLst>
          </p:cNvPr>
          <p:cNvSpPr txBox="1">
            <a:spLocks noChangeArrowheads="1"/>
          </p:cNvSpPr>
          <p:nvPr/>
        </p:nvSpPr>
        <p:spPr bwMode="auto">
          <a:xfrm rot="1568785">
            <a:off x="1022350" y="5046663"/>
            <a:ext cx="6000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a:solidFill>
                  <a:schemeClr val="tx1"/>
                </a:solidFill>
                <a:latin typeface="Calibri" panose="020F0502020204030204" pitchFamily="34" charset="0"/>
              </a:rPr>
              <a:t>Alaska</a:t>
            </a:r>
          </a:p>
        </p:txBody>
      </p:sp>
      <p:sp>
        <p:nvSpPr>
          <p:cNvPr id="4160" name="Textfeld 10">
            <a:extLst>
              <a:ext uri="{FF2B5EF4-FFF2-40B4-BE49-F238E27FC236}">
                <a16:creationId xmlns:a16="http://schemas.microsoft.com/office/drawing/2014/main" id="{67475903-9797-D406-BEF6-15BE539BEDAD}"/>
              </a:ext>
            </a:extLst>
          </p:cNvPr>
          <p:cNvSpPr txBox="1">
            <a:spLocks noChangeArrowheads="1"/>
          </p:cNvSpPr>
          <p:nvPr/>
        </p:nvSpPr>
        <p:spPr bwMode="auto">
          <a:xfrm rot="2416794">
            <a:off x="1771650" y="5311775"/>
            <a:ext cx="584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a:solidFill>
                  <a:schemeClr val="tx1"/>
                </a:solidFill>
                <a:latin typeface="Calibri" panose="020F0502020204030204" pitchFamily="34" charset="0"/>
              </a:rPr>
              <a:t>Hawai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0FCFCC43-E12B-755D-F0A7-DDC4BD79E77F}"/>
              </a:ext>
            </a:extLst>
          </p:cNvPr>
          <p:cNvSpPr>
            <a:spLocks noGrp="1"/>
          </p:cNvSpPr>
          <p:nvPr>
            <p:ph type="title"/>
          </p:nvPr>
        </p:nvSpPr>
        <p:spPr/>
        <p:txBody>
          <a:bodyPr/>
          <a:lstStyle/>
          <a:p>
            <a:endParaRPr lang="de-AT" altLang="de-DE"/>
          </a:p>
        </p:txBody>
      </p:sp>
      <p:sp>
        <p:nvSpPr>
          <p:cNvPr id="5123" name="Textplatzhalter 3">
            <a:extLst>
              <a:ext uri="{FF2B5EF4-FFF2-40B4-BE49-F238E27FC236}">
                <a16:creationId xmlns:a16="http://schemas.microsoft.com/office/drawing/2014/main" id="{451CCFFA-A991-3D4B-81D0-0C3B33DC8CDC}"/>
              </a:ext>
            </a:extLst>
          </p:cNvPr>
          <p:cNvSpPr>
            <a:spLocks noGrp="1"/>
          </p:cNvSpPr>
          <p:nvPr>
            <p:ph type="body" sz="half" idx="2"/>
          </p:nvPr>
        </p:nvSpPr>
        <p:spPr>
          <a:xfrm>
            <a:off x="684213" y="5783263"/>
            <a:ext cx="7827962" cy="804862"/>
          </a:xfrm>
        </p:spPr>
        <p:txBody>
          <a:bodyPr/>
          <a:lstStyle/>
          <a:p>
            <a:r>
              <a:rPr altLang="de-DE" b="0" dirty="0">
                <a:latin typeface="Arial" panose="020B0604020202020204" pitchFamily="34" charset="0"/>
                <a:cs typeface="Arial" panose="020B0604020202020204" pitchFamily="34" charset="0"/>
              </a:rPr>
              <a:t>Beginnen wir an der Westküste, in Kalifornien. Die </a:t>
            </a:r>
            <a:r>
              <a:rPr altLang="de-DE" dirty="0">
                <a:latin typeface="Arial" panose="020B0604020202020204" pitchFamily="34" charset="0"/>
                <a:cs typeface="Arial" panose="020B0604020202020204" pitchFamily="34" charset="0"/>
              </a:rPr>
              <a:t>Golden Gate Bridge </a:t>
            </a:r>
            <a:r>
              <a:rPr altLang="de-DE" b="0" dirty="0">
                <a:latin typeface="Arial" panose="020B0604020202020204" pitchFamily="34" charset="0"/>
                <a:cs typeface="Arial" panose="020B0604020202020204" pitchFamily="34" charset="0"/>
              </a:rPr>
              <a:t>ist das Wahrzeichen der kalifornischen Stadt </a:t>
            </a:r>
            <a:r>
              <a:rPr altLang="de-DE" dirty="0">
                <a:latin typeface="Arial" panose="020B0604020202020204" pitchFamily="34" charset="0"/>
                <a:cs typeface="Arial" panose="020B0604020202020204" pitchFamily="34" charset="0"/>
              </a:rPr>
              <a:t>San Francisco</a:t>
            </a:r>
            <a:r>
              <a:rPr altLang="de-DE" b="0" dirty="0">
                <a:latin typeface="Arial" panose="020B0604020202020204" pitchFamily="34" charset="0"/>
                <a:cs typeface="Arial" panose="020B0604020202020204" pitchFamily="34" charset="0"/>
              </a:rPr>
              <a:t>. Sie ist eine 2,7 km lange Hängebrücke. Da es an der Küste meist sehr warm ist und vom Meer kalte Strömungen kommen, bildet sich hier oft Nebel.</a:t>
            </a:r>
          </a:p>
        </p:txBody>
      </p:sp>
      <p:pic>
        <p:nvPicPr>
          <p:cNvPr id="5124" name="Picture 2" descr="I:\xxx-transfer\SWA\uw4 Bildergalerien\USA Bildervorrat\Bilder USA KatharinaSwoboda\San Francisco\IMG_0616.JPG">
            <a:extLst>
              <a:ext uri="{FF2B5EF4-FFF2-40B4-BE49-F238E27FC236}">
                <a16:creationId xmlns:a16="http://schemas.microsoft.com/office/drawing/2014/main" id="{171738B9-D189-4246-EDA2-CD9E0858DA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004"/>
          <a:stretch>
            <a:fillRect/>
          </a:stretch>
        </p:blipFill>
        <p:spPr bwMode="auto">
          <a:xfrm>
            <a:off x="728663" y="765175"/>
            <a:ext cx="7783512" cy="493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platzhalter 3">
            <a:extLst>
              <a:ext uri="{FF2B5EF4-FFF2-40B4-BE49-F238E27FC236}">
                <a16:creationId xmlns:a16="http://schemas.microsoft.com/office/drawing/2014/main" id="{CF58F199-456E-A4BA-553D-F16C9AD128B6}"/>
              </a:ext>
            </a:extLst>
          </p:cNvPr>
          <p:cNvSpPr>
            <a:spLocks noGrp="1"/>
          </p:cNvSpPr>
          <p:nvPr>
            <p:ph type="body" sz="half" idx="2"/>
          </p:nvPr>
        </p:nvSpPr>
        <p:spPr>
          <a:xfrm>
            <a:off x="569119" y="3217863"/>
            <a:ext cx="4173537" cy="3312368"/>
          </a:xfrm>
        </p:spPr>
        <p:txBody>
          <a:bodyPr/>
          <a:lstStyle/>
          <a:p>
            <a:r>
              <a:rPr altLang="de-DE" b="0" dirty="0">
                <a:latin typeface="Arial" panose="020B0604020202020204" pitchFamily="34" charset="0"/>
                <a:cs typeface="Arial" panose="020B0604020202020204" pitchFamily="34" charset="0"/>
              </a:rPr>
              <a:t>In den </a:t>
            </a:r>
            <a:r>
              <a:rPr altLang="de-DE" dirty="0">
                <a:latin typeface="Arial" panose="020B0604020202020204" pitchFamily="34" charset="0"/>
                <a:cs typeface="Arial" panose="020B0604020202020204" pitchFamily="34" charset="0"/>
              </a:rPr>
              <a:t>Universal Studios Hollywood</a:t>
            </a:r>
            <a:r>
              <a:rPr altLang="de-DE" b="0" dirty="0">
                <a:latin typeface="Arial" panose="020B0604020202020204" pitchFamily="34" charset="0"/>
                <a:cs typeface="Arial" panose="020B0604020202020204" pitchFamily="34" charset="0"/>
              </a:rPr>
              <a:t>, einem Film-Themenpark, können Besucherinnen und Besucher hinter die Kulissen des Filmstudios schauen. Mitten in dem Filmstudio befindet sich auch ein Vergnügungspark. </a:t>
            </a:r>
          </a:p>
          <a:p>
            <a:endParaRPr altLang="de-DE" b="0" dirty="0">
              <a:latin typeface="Arial" panose="020B0604020202020204" pitchFamily="34" charset="0"/>
              <a:cs typeface="Arial" panose="020B0604020202020204" pitchFamily="34" charset="0"/>
            </a:endParaRPr>
          </a:p>
          <a:p>
            <a:endParaRPr altLang="de-DE" b="0" dirty="0">
              <a:latin typeface="Arial" panose="020B0604020202020204" pitchFamily="34" charset="0"/>
              <a:cs typeface="Arial" panose="020B0604020202020204" pitchFamily="34" charset="0"/>
            </a:endParaRPr>
          </a:p>
          <a:p>
            <a:endParaRPr altLang="de-DE" b="0" dirty="0">
              <a:latin typeface="Arial" panose="020B0604020202020204" pitchFamily="34" charset="0"/>
              <a:cs typeface="Arial" panose="020B0604020202020204" pitchFamily="34" charset="0"/>
            </a:endParaRPr>
          </a:p>
          <a:p>
            <a:endParaRPr altLang="de-DE" b="0" dirty="0">
              <a:latin typeface="Arial" panose="020B0604020202020204" pitchFamily="34" charset="0"/>
              <a:cs typeface="Arial" panose="020B0604020202020204" pitchFamily="34" charset="0"/>
            </a:endParaRPr>
          </a:p>
          <a:p>
            <a:endParaRPr altLang="de-DE" b="0" dirty="0">
              <a:latin typeface="Arial" panose="020B0604020202020204" pitchFamily="34" charset="0"/>
              <a:cs typeface="Arial" panose="020B0604020202020204" pitchFamily="34" charset="0"/>
            </a:endParaRPr>
          </a:p>
          <a:p>
            <a:r>
              <a:rPr altLang="de-DE" b="0" dirty="0">
                <a:latin typeface="Arial" panose="020B0604020202020204" pitchFamily="34" charset="0"/>
                <a:cs typeface="Arial" panose="020B0604020202020204" pitchFamily="34" charset="0"/>
              </a:rPr>
              <a:t>Das </a:t>
            </a:r>
            <a:r>
              <a:rPr altLang="de-DE" dirty="0">
                <a:latin typeface="Arial" panose="020B0604020202020204" pitchFamily="34" charset="0"/>
                <a:cs typeface="Arial" panose="020B0604020202020204" pitchFamily="34" charset="0"/>
              </a:rPr>
              <a:t>Dolby </a:t>
            </a:r>
            <a:r>
              <a:rPr altLang="de-DE" dirty="0" err="1">
                <a:latin typeface="Arial" panose="020B0604020202020204" pitchFamily="34" charset="0"/>
                <a:cs typeface="Arial" panose="020B0604020202020204" pitchFamily="34" charset="0"/>
              </a:rPr>
              <a:t>Theatre</a:t>
            </a:r>
            <a:r>
              <a:rPr altLang="de-DE" dirty="0">
                <a:latin typeface="Arial" panose="020B0604020202020204" pitchFamily="34" charset="0"/>
                <a:cs typeface="Arial" panose="020B0604020202020204" pitchFamily="34" charset="0"/>
              </a:rPr>
              <a:t> </a:t>
            </a:r>
            <a:r>
              <a:rPr altLang="de-DE" b="0" dirty="0">
                <a:latin typeface="Arial" panose="020B0604020202020204" pitchFamily="34" charset="0"/>
                <a:cs typeface="Arial" panose="020B0604020202020204" pitchFamily="34" charset="0"/>
              </a:rPr>
              <a:t>in</a:t>
            </a:r>
            <a:r>
              <a:rPr altLang="de-DE" dirty="0">
                <a:latin typeface="Arial" panose="020B0604020202020204" pitchFamily="34" charset="0"/>
                <a:cs typeface="Arial" panose="020B0604020202020204" pitchFamily="34" charset="0"/>
              </a:rPr>
              <a:t> Los Angeles </a:t>
            </a:r>
            <a:r>
              <a:rPr altLang="de-DE" b="0" dirty="0">
                <a:latin typeface="Arial" panose="020B0604020202020204" pitchFamily="34" charset="0"/>
                <a:cs typeface="Arial" panose="020B0604020202020204" pitchFamily="34" charset="0"/>
              </a:rPr>
              <a:t>ist eines der berühmtesten Theater der Welt: Hier finden seit 2002 die alljährlichen Oscar-Verleihungen für besondere Leistungen in der Filmbranche statt.</a:t>
            </a:r>
          </a:p>
          <a:p>
            <a:endParaRPr altLang="de-DE" b="0" dirty="0">
              <a:latin typeface="Arial" panose="020B0604020202020204" pitchFamily="34" charset="0"/>
              <a:cs typeface="Arial" panose="020B0604020202020204" pitchFamily="34" charset="0"/>
            </a:endParaRPr>
          </a:p>
        </p:txBody>
      </p:sp>
      <p:pic>
        <p:nvPicPr>
          <p:cNvPr id="6147" name="Grafik 5" descr="I:\xxx-transfer\SWA\uw4 Bildergalerien\USA Bildervorrat\Bilder USA KatharinaSwoboda\Los Angeles\oscars theater.JPG">
            <a:extLst>
              <a:ext uri="{FF2B5EF4-FFF2-40B4-BE49-F238E27FC236}">
                <a16:creationId xmlns:a16="http://schemas.microsoft.com/office/drawing/2014/main" id="{455738DE-11E2-A182-22B0-6A0BC102DA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774" t="2853" b="23077"/>
          <a:stretch>
            <a:fillRect/>
          </a:stretch>
        </p:blipFill>
        <p:spPr bwMode="auto">
          <a:xfrm>
            <a:off x="4857750" y="1958231"/>
            <a:ext cx="3948113" cy="454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I:\xxx-transfer\SWA\uw4 Bildergalerien\USA Bildervorrat\Bilder USA KatharinaSwoboda\Universal Studios\IMG_0971.JPG">
            <a:extLst>
              <a:ext uri="{FF2B5EF4-FFF2-40B4-BE49-F238E27FC236}">
                <a16:creationId xmlns:a16="http://schemas.microsoft.com/office/drawing/2014/main" id="{8EA7D024-2420-9412-2D11-6ED1BBA0F1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842963"/>
            <a:ext cx="3914775"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platzhalter 3">
            <a:extLst>
              <a:ext uri="{FF2B5EF4-FFF2-40B4-BE49-F238E27FC236}">
                <a16:creationId xmlns:a16="http://schemas.microsoft.com/office/drawing/2014/main" id="{D0BEF13D-304B-E574-411B-08494D6B7868}"/>
              </a:ext>
            </a:extLst>
          </p:cNvPr>
          <p:cNvSpPr>
            <a:spLocks noGrp="1"/>
          </p:cNvSpPr>
          <p:nvPr>
            <p:ph type="body" sz="half" idx="2"/>
          </p:nvPr>
        </p:nvSpPr>
        <p:spPr>
          <a:xfrm>
            <a:off x="684213" y="5702300"/>
            <a:ext cx="8135937" cy="804863"/>
          </a:xfrm>
        </p:spPr>
        <p:txBody>
          <a:bodyPr/>
          <a:lstStyle/>
          <a:p>
            <a:r>
              <a:rPr altLang="de-DE" b="0" dirty="0">
                <a:latin typeface="Arial" panose="020B0604020202020204" pitchFamily="34" charset="0"/>
                <a:cs typeface="Arial" panose="020B0604020202020204" pitchFamily="34" charset="0"/>
              </a:rPr>
              <a:t>Der benachbarte Bundesstaat </a:t>
            </a:r>
            <a:r>
              <a:rPr altLang="de-DE" dirty="0">
                <a:latin typeface="Arial" panose="020B0604020202020204" pitchFamily="34" charset="0"/>
                <a:cs typeface="Arial" panose="020B0604020202020204" pitchFamily="34" charset="0"/>
              </a:rPr>
              <a:t>Arizona</a:t>
            </a:r>
            <a:r>
              <a:rPr altLang="de-DE" b="0" dirty="0">
                <a:latin typeface="Arial" panose="020B0604020202020204" pitchFamily="34" charset="0"/>
                <a:cs typeface="Arial" panose="020B0604020202020204" pitchFamily="34" charset="0"/>
              </a:rPr>
              <a:t> ist gekennzeichnet durch Wüstenlandschaften mit zahlreichen Kakteenarten. Auch Nadelbäume und die </a:t>
            </a:r>
            <a:r>
              <a:rPr altLang="de-DE" b="0" dirty="0" err="1">
                <a:latin typeface="Arial" panose="020B0604020202020204" pitchFamily="34" charset="0"/>
                <a:cs typeface="Arial" panose="020B0604020202020204" pitchFamily="34" charset="0"/>
              </a:rPr>
              <a:t>Jojoba</a:t>
            </a:r>
            <a:r>
              <a:rPr altLang="de-DE" b="0" dirty="0">
                <a:latin typeface="Arial" panose="020B0604020202020204" pitchFamily="34" charset="0"/>
                <a:cs typeface="Arial" panose="020B0604020202020204" pitchFamily="34" charset="0"/>
              </a:rPr>
              <a:t>-Pflanze sind dort heimisch. </a:t>
            </a:r>
            <a:br>
              <a:rPr altLang="de-DE" b="0" dirty="0">
                <a:latin typeface="Arial" panose="020B0604020202020204" pitchFamily="34" charset="0"/>
                <a:cs typeface="Arial" panose="020B0604020202020204" pitchFamily="34" charset="0"/>
              </a:rPr>
            </a:br>
            <a:r>
              <a:rPr altLang="de-DE" b="0" dirty="0">
                <a:latin typeface="Arial" panose="020B0604020202020204" pitchFamily="34" charset="0"/>
                <a:cs typeface="Arial" panose="020B0604020202020204" pitchFamily="34" charset="0"/>
              </a:rPr>
              <a:t>Arizona ist berühmt für seine vielen Nationalparks.</a:t>
            </a:r>
          </a:p>
        </p:txBody>
      </p:sp>
      <p:pic>
        <p:nvPicPr>
          <p:cNvPr id="7171" name="Picture 6" descr="I:\xxx-transfer\SWA\uw4 Bildergalerien\USA Bildervorrat\Bilder USA Christiane Schütz\Landschaften\IMG_1117.JPG">
            <a:extLst>
              <a:ext uri="{FF2B5EF4-FFF2-40B4-BE49-F238E27FC236}">
                <a16:creationId xmlns:a16="http://schemas.microsoft.com/office/drawing/2014/main" id="{3F1A2395-2438-D1C0-9102-F20B134899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692150"/>
            <a:ext cx="7932738"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platzhalter 3">
            <a:extLst>
              <a:ext uri="{FF2B5EF4-FFF2-40B4-BE49-F238E27FC236}">
                <a16:creationId xmlns:a16="http://schemas.microsoft.com/office/drawing/2014/main" id="{5918A392-D787-B278-4C8E-9A6001E39A1B}"/>
              </a:ext>
            </a:extLst>
          </p:cNvPr>
          <p:cNvSpPr>
            <a:spLocks noGrp="1"/>
          </p:cNvSpPr>
          <p:nvPr>
            <p:ph type="body" sz="half" idx="2"/>
          </p:nvPr>
        </p:nvSpPr>
        <p:spPr>
          <a:xfrm>
            <a:off x="395537" y="5805488"/>
            <a:ext cx="8064252" cy="792162"/>
          </a:xfrm>
        </p:spPr>
        <p:txBody>
          <a:bodyPr/>
          <a:lstStyle/>
          <a:p>
            <a:r>
              <a:rPr altLang="de-DE" b="0" dirty="0">
                <a:latin typeface="Arial" panose="020B0604020202020204" pitchFamily="34" charset="0"/>
                <a:cs typeface="Arial" panose="020B0604020202020204" pitchFamily="34" charset="0"/>
              </a:rPr>
              <a:t>Der </a:t>
            </a:r>
            <a:r>
              <a:rPr altLang="de-DE" dirty="0">
                <a:latin typeface="Arial" panose="020B0604020202020204" pitchFamily="34" charset="0"/>
                <a:cs typeface="Arial" panose="020B0604020202020204" pitchFamily="34" charset="0"/>
              </a:rPr>
              <a:t>Grand Canyon</a:t>
            </a:r>
            <a:r>
              <a:rPr altLang="de-DE" b="0" dirty="0">
                <a:latin typeface="Arial" panose="020B0604020202020204" pitchFamily="34" charset="0"/>
                <a:cs typeface="Arial" panose="020B0604020202020204" pitchFamily="34" charset="0"/>
              </a:rPr>
              <a:t> liegt im Norden des Bundesstaates Arizona. Diese eindrucksvolle Schlucht ist durch den Colorado River entstanden. Sie ist ungefähr 1 800 m tief und etwa 450 km lang. Durch den </a:t>
            </a:r>
            <a:r>
              <a:rPr altLang="de-DE" dirty="0"/>
              <a:t>Grand Canyon National Park </a:t>
            </a:r>
            <a:r>
              <a:rPr altLang="de-DE" b="0" dirty="0"/>
              <a:t>wird das Naturwunder geschützt.   </a:t>
            </a:r>
            <a:endParaRPr altLang="de-DE" b="0" dirty="0">
              <a:latin typeface="Arial" panose="020B0604020202020204" pitchFamily="34" charset="0"/>
              <a:cs typeface="Arial" panose="020B0604020202020204" pitchFamily="34" charset="0"/>
            </a:endParaRPr>
          </a:p>
        </p:txBody>
      </p:sp>
      <p:pic>
        <p:nvPicPr>
          <p:cNvPr id="8195" name="Picture 4" descr="C:\Users\swoboda\Downloads\Fotolia_4980605_M.jpg">
            <a:extLst>
              <a:ext uri="{FF2B5EF4-FFF2-40B4-BE49-F238E27FC236}">
                <a16:creationId xmlns:a16="http://schemas.microsoft.com/office/drawing/2014/main" id="{0D5E7039-0B6A-7F29-99DE-8C43639A26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842963"/>
            <a:ext cx="5738812" cy="429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2" descr="I:\xxx-transfer\SWA\uw4 Bildergalerien\USA Bildervorrat\Bilder USA KatharinaSwoboda\Grand Canyon\IMG_1594.JPG">
            <a:extLst>
              <a:ext uri="{FF2B5EF4-FFF2-40B4-BE49-F238E27FC236}">
                <a16:creationId xmlns:a16="http://schemas.microsoft.com/office/drawing/2014/main" id="{CA0D7AF2-82A7-276E-538B-65D809A4FA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1875" b="21875"/>
          <a:stretch>
            <a:fillRect/>
          </a:stretch>
        </p:blipFill>
        <p:spPr bwMode="auto">
          <a:xfrm>
            <a:off x="4716016" y="3140968"/>
            <a:ext cx="3851275" cy="251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platzhalter 3">
            <a:extLst>
              <a:ext uri="{FF2B5EF4-FFF2-40B4-BE49-F238E27FC236}">
                <a16:creationId xmlns:a16="http://schemas.microsoft.com/office/drawing/2014/main" id="{23788C54-B706-3C31-7A8E-23B2664F5206}"/>
              </a:ext>
            </a:extLst>
          </p:cNvPr>
          <p:cNvSpPr>
            <a:spLocks noGrp="1"/>
          </p:cNvSpPr>
          <p:nvPr>
            <p:ph type="body" sz="half" idx="2"/>
          </p:nvPr>
        </p:nvSpPr>
        <p:spPr>
          <a:xfrm>
            <a:off x="565943" y="5805264"/>
            <a:ext cx="8012113" cy="720725"/>
          </a:xfrm>
        </p:spPr>
        <p:txBody>
          <a:bodyPr/>
          <a:lstStyle/>
          <a:p>
            <a:r>
              <a:rPr altLang="de-DE" b="0" dirty="0">
                <a:latin typeface="Arial" panose="020B0604020202020204" pitchFamily="34" charset="0"/>
                <a:cs typeface="Arial" panose="020B0604020202020204" pitchFamily="34" charset="0"/>
              </a:rPr>
              <a:t>Auf der Hochebene des Colorado River im Bundesstaat Arizona kann man versteinerte Baumstämme im </a:t>
            </a:r>
            <a:r>
              <a:rPr altLang="de-DE" dirty="0" err="1">
                <a:latin typeface="Arial" panose="020B0604020202020204" pitchFamily="34" charset="0"/>
                <a:cs typeface="Arial" panose="020B0604020202020204" pitchFamily="34" charset="0"/>
              </a:rPr>
              <a:t>Petrified</a:t>
            </a:r>
            <a:r>
              <a:rPr altLang="de-DE" dirty="0">
                <a:latin typeface="Arial" panose="020B0604020202020204" pitchFamily="34" charset="0"/>
                <a:cs typeface="Arial" panose="020B0604020202020204" pitchFamily="34" charset="0"/>
              </a:rPr>
              <a:t> Forest National Park </a:t>
            </a:r>
            <a:r>
              <a:rPr altLang="de-DE" b="0" dirty="0">
                <a:latin typeface="Arial" panose="020B0604020202020204" pitchFamily="34" charset="0"/>
                <a:cs typeface="Arial" panose="020B0604020202020204" pitchFamily="34" charset="0"/>
              </a:rPr>
              <a:t>bewundern. Die Bäume wuchsen vor Millionen Jahren, versteinerten, zerbrachen und schillern nun in vielen Farben.  </a:t>
            </a:r>
            <a:endParaRPr altLang="de-DE" dirty="0">
              <a:latin typeface="Arial" panose="020B0604020202020204" pitchFamily="34" charset="0"/>
              <a:cs typeface="Arial" panose="020B0604020202020204" pitchFamily="34" charset="0"/>
            </a:endParaRPr>
          </a:p>
        </p:txBody>
      </p:sp>
      <p:pic>
        <p:nvPicPr>
          <p:cNvPr id="9219" name="Picture 5" descr="I:\xxx-transfer\SWA\uw4 Bildergalerien\USA Bildervorrat\Bilder USA Christiane Schütz\Landschaften\Crystal Forest\IMG_0351.jpg">
            <a:extLst>
              <a:ext uri="{FF2B5EF4-FFF2-40B4-BE49-F238E27FC236}">
                <a16:creationId xmlns:a16="http://schemas.microsoft.com/office/drawing/2014/main" id="{F06C4E5A-6F63-0328-FB37-6CB648EE83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0114" r="3055"/>
          <a:stretch>
            <a:fillRect/>
          </a:stretch>
        </p:blipFill>
        <p:spPr bwMode="auto">
          <a:xfrm>
            <a:off x="611188" y="836613"/>
            <a:ext cx="80137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Grafik 4">
            <a:extLst>
              <a:ext uri="{FF2B5EF4-FFF2-40B4-BE49-F238E27FC236}">
                <a16:creationId xmlns:a16="http://schemas.microsoft.com/office/drawing/2014/main" id="{33F45A77-9A27-73D1-B334-FE8DF720D7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066" t="32594" r="54330" b="16667"/>
          <a:stretch>
            <a:fillRect/>
          </a:stretch>
        </p:blipFill>
        <p:spPr bwMode="auto">
          <a:xfrm>
            <a:off x="755650" y="836613"/>
            <a:ext cx="7762875"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platzhalter 3">
            <a:extLst>
              <a:ext uri="{FF2B5EF4-FFF2-40B4-BE49-F238E27FC236}">
                <a16:creationId xmlns:a16="http://schemas.microsoft.com/office/drawing/2014/main" id="{AB7FE9E6-13F9-08B3-45D5-3F14F47701A1}"/>
              </a:ext>
            </a:extLst>
          </p:cNvPr>
          <p:cNvSpPr>
            <a:spLocks noGrp="1"/>
          </p:cNvSpPr>
          <p:nvPr>
            <p:ph type="body" sz="half" idx="2"/>
          </p:nvPr>
        </p:nvSpPr>
        <p:spPr>
          <a:xfrm>
            <a:off x="684213" y="5805488"/>
            <a:ext cx="7834312" cy="792162"/>
          </a:xfrm>
        </p:spPr>
        <p:txBody>
          <a:bodyPr/>
          <a:lstStyle/>
          <a:p>
            <a:r>
              <a:rPr altLang="de-DE" b="0" dirty="0">
                <a:latin typeface="Arial" panose="020B0604020202020204" pitchFamily="34" charset="0"/>
                <a:cs typeface="Arial" panose="020B0604020202020204" pitchFamily="34" charset="0"/>
              </a:rPr>
              <a:t>An der Grenze zwischen Arizona und Nevada, in der Nähe der Stadt Las Vegas, befindet sich ein gigantischer Staudamm, der </a:t>
            </a:r>
            <a:r>
              <a:rPr altLang="de-DE" dirty="0">
                <a:latin typeface="Arial" panose="020B0604020202020204" pitchFamily="34" charset="0"/>
                <a:cs typeface="Arial" panose="020B0604020202020204" pitchFamily="34" charset="0"/>
              </a:rPr>
              <a:t>Hoover Dam</a:t>
            </a:r>
            <a:r>
              <a:rPr altLang="de-DE" b="0" dirty="0">
                <a:latin typeface="Arial" panose="020B0604020202020204" pitchFamily="34" charset="0"/>
                <a:cs typeface="Arial" panose="020B0604020202020204" pitchFamily="34" charset="0"/>
              </a:rPr>
              <a:t>, der das Wasser des Colorado River staut. Dadurch können Industrie und Menschen mit Energie, aber auch mit Trinkwasser versorgt werden.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a:extLst>
              <a:ext uri="{FF2B5EF4-FFF2-40B4-BE49-F238E27FC236}">
                <a16:creationId xmlns:a16="http://schemas.microsoft.com/office/drawing/2014/main" id="{383C0612-2813-4F0C-1D40-E1EE7ECE129A}"/>
              </a:ext>
            </a:extLst>
          </p:cNvPr>
          <p:cNvSpPr>
            <a:spLocks noGrp="1"/>
          </p:cNvSpPr>
          <p:nvPr>
            <p:ph type="title"/>
          </p:nvPr>
        </p:nvSpPr>
        <p:spPr/>
        <p:txBody>
          <a:bodyPr/>
          <a:lstStyle/>
          <a:p>
            <a:endParaRPr lang="de-AT" altLang="de-DE"/>
          </a:p>
        </p:txBody>
      </p:sp>
      <p:sp>
        <p:nvSpPr>
          <p:cNvPr id="11267" name="Textplatzhalter 3">
            <a:extLst>
              <a:ext uri="{FF2B5EF4-FFF2-40B4-BE49-F238E27FC236}">
                <a16:creationId xmlns:a16="http://schemas.microsoft.com/office/drawing/2014/main" id="{FD677279-81D7-FB2B-A216-66FB9555FF7B}"/>
              </a:ext>
            </a:extLst>
          </p:cNvPr>
          <p:cNvSpPr>
            <a:spLocks noGrp="1"/>
          </p:cNvSpPr>
          <p:nvPr>
            <p:ph type="body" sz="half" idx="2"/>
          </p:nvPr>
        </p:nvSpPr>
        <p:spPr>
          <a:xfrm>
            <a:off x="611188" y="5702300"/>
            <a:ext cx="8064500" cy="804863"/>
          </a:xfrm>
        </p:spPr>
        <p:txBody>
          <a:bodyPr/>
          <a:lstStyle/>
          <a:p>
            <a:r>
              <a:rPr altLang="de-DE" dirty="0">
                <a:latin typeface="Arial" panose="020B0604020202020204" pitchFamily="34" charset="0"/>
                <a:cs typeface="Arial" panose="020B0604020202020204" pitchFamily="34" charset="0"/>
              </a:rPr>
              <a:t>Las Vegas</a:t>
            </a:r>
            <a:r>
              <a:rPr altLang="de-DE" b="0" dirty="0">
                <a:latin typeface="Arial" panose="020B0604020202020204" pitchFamily="34" charset="0"/>
                <a:cs typeface="Arial" panose="020B0604020202020204" pitchFamily="34" charset="0"/>
              </a:rPr>
              <a:t>, im Bundesstaat Nevada, ist berühmt für seine zahlreichen Casinos und Shows. Riesige Hotels mit vielen Stockwerken, Restaurants, Einkaufszentren und Vergnügungsangeboten reihen sich aneinander. Die Klimaanlagen brauchen in der Hitze große Mengen an Energie.</a:t>
            </a:r>
          </a:p>
        </p:txBody>
      </p:sp>
      <p:pic>
        <p:nvPicPr>
          <p:cNvPr id="11268" name="Grafik 4" descr="I:\xxx-transfer\SWA\uw4 Bildergalerien\USA Bildervorrat\Bilder USA KatharinaSwoboda\Las Vegas\IMG_1666.JPG">
            <a:extLst>
              <a:ext uri="{FF2B5EF4-FFF2-40B4-BE49-F238E27FC236}">
                <a16:creationId xmlns:a16="http://schemas.microsoft.com/office/drawing/2014/main" id="{A38900BE-AD6C-90D5-DF13-23B4A34250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892"/>
          <a:stretch>
            <a:fillRect/>
          </a:stretch>
        </p:blipFill>
        <p:spPr bwMode="auto">
          <a:xfrm>
            <a:off x="684213" y="852488"/>
            <a:ext cx="7920037" cy="480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1130</Words>
  <Application>Microsoft Office PowerPoint</Application>
  <PresentationFormat>Bildschirmpräsentation (4:3)</PresentationFormat>
  <Paragraphs>108</Paragraphs>
  <Slides>19</Slides>
  <Notes>5</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19</vt:i4>
      </vt:variant>
    </vt:vector>
  </HeadingPairs>
  <TitlesOfParts>
    <vt:vector size="25" baseType="lpstr">
      <vt:lpstr>Arial</vt:lpstr>
      <vt:lpstr>Calibri</vt:lpstr>
      <vt:lpstr>PoloBasisTB</vt:lpstr>
      <vt:lpstr>Syntax LT Std</vt:lpstr>
      <vt:lpstr>Wingdings</vt:lpstr>
      <vt:lpstr>Larissa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441</cp:revision>
  <dcterms:created xsi:type="dcterms:W3CDTF">2013-10-08T07:58:50Z</dcterms:created>
  <dcterms:modified xsi:type="dcterms:W3CDTF">2026-01-03T14:41:25Z</dcterms:modified>
</cp:coreProperties>
</file>