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Wahlen </a:t>
            </a:r>
            <a:r>
              <a:rPr lang="de-DE" altLang="de-DE" sz="3800" dirty="0">
                <a:solidFill>
                  <a:srgbClr val="333333"/>
                </a:solidFill>
                <a:latin typeface="Calibri" panose="020F0502020204030204" pitchFamily="34" charset="0"/>
              </a:rPr>
              <a:t>in der Gemeinde</a:t>
            </a:r>
          </a:p>
        </p:txBody>
      </p:sp>
      <p:sp>
        <p:nvSpPr>
          <p:cNvPr id="9" name="Text Box 10">
            <a:extLst>
              <a:ext uri="{FF2B5EF4-FFF2-40B4-BE49-F238E27FC236}">
                <a16:creationId xmlns:a16="http://schemas.microsoft.com/office/drawing/2014/main" id="{F6F566A8-A796-89FF-B429-B139E1286B7D}"/>
              </a:ext>
            </a:extLst>
          </p:cNvPr>
          <p:cNvSpPr txBox="1">
            <a:spLocks noChangeArrowheads="1"/>
          </p:cNvSpPr>
          <p:nvPr/>
        </p:nvSpPr>
        <p:spPr bwMode="auto">
          <a:xfrm>
            <a:off x="557719" y="5219577"/>
            <a:ext cx="8136905" cy="1200329"/>
          </a:xfrm>
          <a:prstGeom prst="rect">
            <a:avLst/>
          </a:prstGeom>
          <a:noFill/>
          <a:ln w="9525" algn="ctr">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Alle Einwohnerinnen und Einwohner mit </a:t>
            </a:r>
            <a:r>
              <a:rPr lang="de-DE" altLang="de-DE" sz="2400" dirty="0">
                <a:solidFill>
                  <a:srgbClr val="669900"/>
                </a:solidFill>
                <a:latin typeface="Calibri" panose="020F0502020204030204" pitchFamily="34" charset="0"/>
              </a:rPr>
              <a:t>österreichischer</a:t>
            </a:r>
            <a:r>
              <a:rPr lang="de-DE" altLang="de-DE" sz="2400" dirty="0">
                <a:solidFill>
                  <a:srgbClr val="333333"/>
                </a:solidFill>
                <a:latin typeface="Calibri" panose="020F0502020204030204" pitchFamily="34" charset="0"/>
              </a:rPr>
              <a:t> oder </a:t>
            </a:r>
            <a:r>
              <a:rPr lang="de-DE" altLang="de-DE" sz="2400" dirty="0">
                <a:solidFill>
                  <a:srgbClr val="669900"/>
                </a:solidFill>
                <a:latin typeface="Calibri" panose="020F0502020204030204" pitchFamily="34" charset="0"/>
              </a:rPr>
              <a:t>EU-Staatsbürgerschaft</a:t>
            </a:r>
            <a:r>
              <a:rPr lang="de-DE" altLang="de-DE" sz="2400" dirty="0">
                <a:solidFill>
                  <a:srgbClr val="333333"/>
                </a:solidFill>
                <a:latin typeface="Calibri" panose="020F0502020204030204" pitchFamily="34" charset="0"/>
              </a:rPr>
              <a:t>, </a:t>
            </a:r>
          </a:p>
          <a:p>
            <a:pPr algn="ctr" eaLnBrk="1" hangingPunct="1">
              <a:spcBef>
                <a:spcPts val="0"/>
              </a:spcBef>
            </a:pPr>
            <a:r>
              <a:rPr lang="de-DE" altLang="de-DE" sz="2400" dirty="0">
                <a:solidFill>
                  <a:srgbClr val="333333"/>
                </a:solidFill>
                <a:latin typeface="Calibri" panose="020F0502020204030204" pitchFamily="34" charset="0"/>
              </a:rPr>
              <a:t>in Wien nur mit österreichischer Staatsbürgerschaft.</a:t>
            </a:r>
          </a:p>
        </p:txBody>
      </p:sp>
      <p:sp>
        <p:nvSpPr>
          <p:cNvPr id="11" name="Pfeil nach unten 16">
            <a:extLst>
              <a:ext uri="{FF2B5EF4-FFF2-40B4-BE49-F238E27FC236}">
                <a16:creationId xmlns:a16="http://schemas.microsoft.com/office/drawing/2014/main" id="{A63D0ED5-EDC1-AF5D-7B9C-07812EE09A99}"/>
              </a:ext>
            </a:extLst>
          </p:cNvPr>
          <p:cNvSpPr>
            <a:spLocks noChangeArrowheads="1"/>
          </p:cNvSpPr>
          <p:nvPr/>
        </p:nvSpPr>
        <p:spPr bwMode="auto">
          <a:xfrm rot="10800000">
            <a:off x="3510049" y="3876446"/>
            <a:ext cx="2880320" cy="1194622"/>
          </a:xfrm>
          <a:prstGeom prst="downArrow">
            <a:avLst>
              <a:gd name="adj1" fmla="val 50233"/>
              <a:gd name="adj2" fmla="val 38662"/>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677AB1D9-0C53-C9BA-32A0-2A5A2CEAFBDA}"/>
              </a:ext>
            </a:extLst>
          </p:cNvPr>
          <p:cNvSpPr txBox="1">
            <a:spLocks noChangeArrowheads="1"/>
          </p:cNvSpPr>
          <p:nvPr/>
        </p:nvSpPr>
        <p:spPr bwMode="auto">
          <a:xfrm>
            <a:off x="1476298" y="2872428"/>
            <a:ext cx="6947818" cy="830997"/>
          </a:xfrm>
          <a:prstGeom prst="rect">
            <a:avLst/>
          </a:prstGeom>
          <a:noFill/>
          <a:ln w="9525" algn="ctr">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Gemeinderat</a:t>
            </a:r>
          </a:p>
          <a:p>
            <a:pPr algn="ctr" eaLnBrk="1" hangingPunct="1">
              <a:spcBef>
                <a:spcPts val="0"/>
              </a:spcBef>
            </a:pPr>
            <a:r>
              <a:rPr lang="de-DE" altLang="de-DE" sz="2400" dirty="0">
                <a:solidFill>
                  <a:srgbClr val="333333"/>
                </a:solidFill>
                <a:latin typeface="Calibri" panose="020F0502020204030204" pitchFamily="34" charset="0"/>
              </a:rPr>
              <a:t>= Parlament der Gemeinde</a:t>
            </a:r>
          </a:p>
        </p:txBody>
      </p:sp>
      <p:sp>
        <p:nvSpPr>
          <p:cNvPr id="14" name="Text Box 10">
            <a:extLst>
              <a:ext uri="{FF2B5EF4-FFF2-40B4-BE49-F238E27FC236}">
                <a16:creationId xmlns:a16="http://schemas.microsoft.com/office/drawing/2014/main" id="{4651C40F-3FA0-3C03-A2FD-B8AE64DB39D6}"/>
              </a:ext>
            </a:extLst>
          </p:cNvPr>
          <p:cNvSpPr txBox="1">
            <a:spLocks noChangeArrowheads="1"/>
          </p:cNvSpPr>
          <p:nvPr/>
        </p:nvSpPr>
        <p:spPr bwMode="auto">
          <a:xfrm>
            <a:off x="3605586" y="1578191"/>
            <a:ext cx="2689242" cy="830997"/>
          </a:xfrm>
          <a:prstGeom prst="rect">
            <a:avLst/>
          </a:prstGeom>
          <a:noFill/>
          <a:ln w="9525" algn="ctr">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Bürgermeisterin oder Bürgermeister</a:t>
            </a:r>
          </a:p>
        </p:txBody>
      </p:sp>
      <p:sp>
        <p:nvSpPr>
          <p:cNvPr id="16" name="Rechteckiger Pfeil 1">
            <a:extLst>
              <a:ext uri="{FF2B5EF4-FFF2-40B4-BE49-F238E27FC236}">
                <a16:creationId xmlns:a16="http://schemas.microsoft.com/office/drawing/2014/main" id="{DA614FF3-DB20-1344-7E4F-ED476221B1A5}"/>
              </a:ext>
            </a:extLst>
          </p:cNvPr>
          <p:cNvSpPr/>
          <p:nvPr/>
        </p:nvSpPr>
        <p:spPr bwMode="auto">
          <a:xfrm>
            <a:off x="557720" y="1556792"/>
            <a:ext cx="2952327" cy="3513684"/>
          </a:xfrm>
          <a:prstGeom prst="bentArrow">
            <a:avLst>
              <a:gd name="adj1" fmla="val 20840"/>
              <a:gd name="adj2" fmla="val 14169"/>
              <a:gd name="adj3" fmla="val 22400"/>
              <a:gd name="adj4" fmla="val 30316"/>
            </a:avLst>
          </a:prstGeom>
          <a:solidFill>
            <a:srgbClr val="669900"/>
          </a:solidFill>
          <a:ln w="9525" cap="flat" cmpd="sng" algn="ctr">
            <a:solidFill>
              <a:srgbClr val="6699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7" name="Rechteckiger Pfeil 2">
            <a:extLst>
              <a:ext uri="{FF2B5EF4-FFF2-40B4-BE49-F238E27FC236}">
                <a16:creationId xmlns:a16="http://schemas.microsoft.com/office/drawing/2014/main" id="{3F81A51E-92A1-1F68-2AD8-D77AEFB0962B}"/>
              </a:ext>
            </a:extLst>
          </p:cNvPr>
          <p:cNvSpPr/>
          <p:nvPr/>
        </p:nvSpPr>
        <p:spPr bwMode="auto">
          <a:xfrm flipH="1">
            <a:off x="6426604" y="1527616"/>
            <a:ext cx="1979269" cy="1279347"/>
          </a:xfrm>
          <a:prstGeom prst="bentArrow">
            <a:avLst>
              <a:gd name="adj1" fmla="val 36507"/>
              <a:gd name="adj2" fmla="val 34503"/>
              <a:gd name="adj3" fmla="val 25000"/>
              <a:gd name="adj4" fmla="val 26527"/>
            </a:avLst>
          </a:prstGeom>
          <a:solidFill>
            <a:srgbClr val="669900"/>
          </a:solidFill>
          <a:ln w="9525" cap="flat" cmpd="sng" algn="ctr">
            <a:solidFill>
              <a:srgbClr val="6699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8" name="Text Box 10">
            <a:extLst>
              <a:ext uri="{FF2B5EF4-FFF2-40B4-BE49-F238E27FC236}">
                <a16:creationId xmlns:a16="http://schemas.microsoft.com/office/drawing/2014/main" id="{DEF3E3C9-E5CF-83BE-610D-EDD13FB93F36}"/>
              </a:ext>
            </a:extLst>
          </p:cNvPr>
          <p:cNvSpPr txBox="1">
            <a:spLocks noChangeArrowheads="1"/>
          </p:cNvSpPr>
          <p:nvPr/>
        </p:nvSpPr>
        <p:spPr bwMode="auto">
          <a:xfrm>
            <a:off x="2961827" y="4297062"/>
            <a:ext cx="39772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alle 5 Jahre</a:t>
            </a:r>
          </a:p>
          <a:p>
            <a:pPr algn="ctr" eaLnBrk="1" hangingPunct="1">
              <a:spcBef>
                <a:spcPts val="0"/>
              </a:spcBef>
            </a:pPr>
            <a:r>
              <a:rPr lang="de-DE" altLang="de-DE" sz="2400" dirty="0">
                <a:solidFill>
                  <a:srgbClr val="333333"/>
                </a:solidFill>
                <a:latin typeface="Calibri" panose="020F0502020204030204" pitchFamily="34" charset="0"/>
              </a:rPr>
              <a:t>(in K, OÖ und T alle 6 Jahre)</a:t>
            </a:r>
          </a:p>
        </p:txBody>
      </p:sp>
      <p:sp>
        <p:nvSpPr>
          <p:cNvPr id="19" name="Text Box 10">
            <a:extLst>
              <a:ext uri="{FF2B5EF4-FFF2-40B4-BE49-F238E27FC236}">
                <a16:creationId xmlns:a16="http://schemas.microsoft.com/office/drawing/2014/main" id="{40136C73-0DEF-27FF-6782-1FBFC105481E}"/>
              </a:ext>
            </a:extLst>
          </p:cNvPr>
          <p:cNvSpPr txBox="1">
            <a:spLocks noChangeArrowheads="1"/>
          </p:cNvSpPr>
          <p:nvPr/>
        </p:nvSpPr>
        <p:spPr bwMode="auto">
          <a:xfrm>
            <a:off x="845753" y="1744509"/>
            <a:ext cx="24547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in T, V, S, K, OÖ, B</a:t>
            </a:r>
          </a:p>
        </p:txBody>
      </p:sp>
      <p:sp>
        <p:nvSpPr>
          <p:cNvPr id="20" name="Text Box 10">
            <a:extLst>
              <a:ext uri="{FF2B5EF4-FFF2-40B4-BE49-F238E27FC236}">
                <a16:creationId xmlns:a16="http://schemas.microsoft.com/office/drawing/2014/main" id="{D7EA133E-4CF0-FE46-13F3-260102122A56}"/>
              </a:ext>
            </a:extLst>
          </p:cNvPr>
          <p:cNvSpPr txBox="1">
            <a:spLocks noChangeArrowheads="1"/>
          </p:cNvSpPr>
          <p:nvPr/>
        </p:nvSpPr>
        <p:spPr bwMode="auto">
          <a:xfrm>
            <a:off x="6545402" y="1739662"/>
            <a:ext cx="18352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in NÖ, W, 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down)">
                                      <p:cBhvr>
                                        <p:cTn id="11" dur="750"/>
                                        <p:tgtEl>
                                          <p:spTgt spid="18"/>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down)">
                                      <p:cBhvr>
                                        <p:cTn id="14" dur="75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750"/>
                                        <p:tgtEl>
                                          <p:spTgt spid="16"/>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wipe(down)">
                                      <p:cBhvr>
                                        <p:cTn id="30" dur="75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wipe(down)">
                                      <p:cBhvr>
                                        <p:cTn id="35" dur="750"/>
                                        <p:tgtEl>
                                          <p:spTgt spid="17"/>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7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4" grpId="0" animBg="1"/>
      <p:bldP spid="16" grpId="0" animBg="1"/>
      <p:bldP spid="17" grpId="0" animBg="1"/>
      <p:bldP spid="18" grpId="0"/>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„Mitmischen“ auf den Seiten 124 bis 125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Words>
  <Application>Microsoft Office PowerPoint</Application>
  <PresentationFormat>Bildschirmpräsentation (4:3)</PresentationFormat>
  <Paragraphs>30</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87</cp:revision>
  <dcterms:created xsi:type="dcterms:W3CDTF">2011-07-14T19:54:09Z</dcterms:created>
  <dcterms:modified xsi:type="dcterms:W3CDTF">2022-12-12T08:49:35Z</dcterms:modified>
</cp:coreProperties>
</file>